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slideLayouts/slideLayout13.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 id="2147483974" r:id="rId2"/>
  </p:sldMasterIdLst>
  <p:notesMasterIdLst>
    <p:notesMasterId r:id="rId29"/>
  </p:notesMasterIdLst>
  <p:handoutMasterIdLst>
    <p:handoutMasterId r:id="rId30"/>
  </p:handoutMasterIdLst>
  <p:sldIdLst>
    <p:sldId id="1150" r:id="rId3"/>
    <p:sldId id="1156" r:id="rId4"/>
    <p:sldId id="1151" r:id="rId5"/>
    <p:sldId id="1142" r:id="rId6"/>
    <p:sldId id="1152" r:id="rId7"/>
    <p:sldId id="1158" r:id="rId8"/>
    <p:sldId id="1159" r:id="rId9"/>
    <p:sldId id="1160" r:id="rId10"/>
    <p:sldId id="1161" r:id="rId11"/>
    <p:sldId id="1162" r:id="rId12"/>
    <p:sldId id="1163" r:id="rId13"/>
    <p:sldId id="1164" r:id="rId14"/>
    <p:sldId id="1165" r:id="rId15"/>
    <p:sldId id="1166" r:id="rId16"/>
    <p:sldId id="1167" r:id="rId17"/>
    <p:sldId id="1168" r:id="rId18"/>
    <p:sldId id="1169" r:id="rId19"/>
    <p:sldId id="1170" r:id="rId20"/>
    <p:sldId id="1171" r:id="rId21"/>
    <p:sldId id="1172" r:id="rId22"/>
    <p:sldId id="1173" r:id="rId23"/>
    <p:sldId id="1174" r:id="rId24"/>
    <p:sldId id="1157" r:id="rId25"/>
    <p:sldId id="1153" r:id="rId26"/>
    <p:sldId id="1155" r:id="rId27"/>
    <p:sldId id="1154" r:id="rId28"/>
  </p:sldIdLst>
  <p:sldSz cx="9144000" cy="6858000" type="screen4x3"/>
  <p:notesSz cx="6797675" cy="9926638"/>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kern="1200">
        <a:solidFill>
          <a:schemeClr val="tx1"/>
        </a:solidFill>
        <a:latin typeface="Tahoma" charset="0"/>
        <a:ea typeface="ＭＳ Ｐゴシック" charset="0"/>
        <a:cs typeface="ＭＳ Ｐゴシック"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B92DB"/>
    <a:srgbClr val="BACFE8"/>
    <a:srgbClr val="95BEE7"/>
    <a:srgbClr val="6CBCE2"/>
    <a:srgbClr val="618E33"/>
    <a:srgbClr val="495965"/>
    <a:srgbClr val="E10B8C"/>
    <a:srgbClr val="FF0000"/>
    <a:srgbClr val="B3B3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88" autoAdjust="0"/>
    <p:restoredTop sz="85752" autoAdjust="0"/>
  </p:normalViewPr>
  <p:slideViewPr>
    <p:cSldViewPr>
      <p:cViewPr varScale="1">
        <p:scale>
          <a:sx n="98" d="100"/>
          <a:sy n="98" d="100"/>
        </p:scale>
        <p:origin x="157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64" d="100"/>
          <a:sy n="64" d="100"/>
        </p:scale>
        <p:origin x="-344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customXml" Target="../customXml/item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hdr" sz="quarter"/>
          </p:nvPr>
        </p:nvSpPr>
        <p:spPr bwMode="auto">
          <a:xfrm>
            <a:off x="452438" y="330200"/>
            <a:ext cx="4986337" cy="496888"/>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1">
                <a:latin typeface="Times New Roman" pitchFamily="34" charset="0"/>
                <a:ea typeface="+mn-ea"/>
                <a:cs typeface="+mn-cs"/>
              </a:defRPr>
            </a:lvl1pPr>
          </a:lstStyle>
          <a:p>
            <a:pPr>
              <a:defRPr/>
            </a:pPr>
            <a:endParaRPr lang="en-US"/>
          </a:p>
        </p:txBody>
      </p:sp>
      <p:sp>
        <p:nvSpPr>
          <p:cNvPr id="3077" name="Rectangle 5"/>
          <p:cNvSpPr>
            <a:spLocks noGrp="1" noChangeArrowheads="1"/>
          </p:cNvSpPr>
          <p:nvPr>
            <p:ph type="ftr" sz="quarter" idx="2"/>
          </p:nvPr>
        </p:nvSpPr>
        <p:spPr bwMode="auto">
          <a:xfrm>
            <a:off x="452438" y="9264650"/>
            <a:ext cx="3625850" cy="496888"/>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latin typeface="Arial" charset="0"/>
                <a:cs typeface="Arial" charset="0"/>
              </a:defRPr>
            </a:lvl1pPr>
          </a:lstStyle>
          <a:p>
            <a:pPr>
              <a:defRPr/>
            </a:pPr>
            <a:r>
              <a:rPr lang="en-US"/>
              <a:t>ITOPF - Chemical response, August 2004</a:t>
            </a:r>
            <a:endParaRPr lang="en-US" sz="1200">
              <a:latin typeface="Times New Roman" charset="0"/>
            </a:endParaRPr>
          </a:p>
        </p:txBody>
      </p:sp>
      <p:sp>
        <p:nvSpPr>
          <p:cNvPr id="3078" name="Rectangle 6"/>
          <p:cNvSpPr>
            <a:spLocks noGrp="1" noChangeArrowheads="1"/>
          </p:cNvSpPr>
          <p:nvPr>
            <p:ph type="sldNum" sz="quarter" idx="3"/>
          </p:nvPr>
        </p:nvSpPr>
        <p:spPr bwMode="auto">
          <a:xfrm>
            <a:off x="5967413" y="9512300"/>
            <a:ext cx="301625" cy="249238"/>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cs typeface="Arial" charset="0"/>
              </a:defRPr>
            </a:lvl1pPr>
          </a:lstStyle>
          <a:p>
            <a:pPr>
              <a:defRPr/>
            </a:pPr>
            <a:fld id="{8DF30CC5-B925-214B-9F77-BC47520375EA}" type="slidenum">
              <a:rPr lang="en-US"/>
              <a:pPr>
                <a:defRPr/>
              </a:pPr>
              <a:t>‹#›</a:t>
            </a:fld>
            <a:endParaRPr lang="en-US"/>
          </a:p>
        </p:txBody>
      </p:sp>
    </p:spTree>
    <p:extLst>
      <p:ext uri="{BB962C8B-B14F-4D97-AF65-F5344CB8AC3E}">
        <p14:creationId xmlns:p14="http://schemas.microsoft.com/office/powerpoint/2010/main" val="1972201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1" name="Rectangle 3"/>
          <p:cNvSpPr>
            <a:spLocks noGrp="1" noChangeArrowheads="1"/>
          </p:cNvSpPr>
          <p:nvPr>
            <p:ph type="body" sz="quarter" idx="3"/>
          </p:nvPr>
        </p:nvSpPr>
        <p:spPr bwMode="auto">
          <a:xfrm>
            <a:off x="906463" y="4718050"/>
            <a:ext cx="4984750" cy="41783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2069240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pitchFamily="-107" charset="0"/>
        <a:ea typeface="ＭＳ Ｐゴシック" pitchFamily="-107" charset="-128"/>
        <a:cs typeface="ＭＳ Ｐゴシック" pitchFamily="-107" charset="-128"/>
      </a:defRPr>
    </a:lvl1pPr>
    <a:lvl2pPr marL="534988"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2pPr>
    <a:lvl3pPr marL="1071563"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3pPr>
    <a:lvl4pPr marL="1608138"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4pPr>
    <a:lvl5pPr marL="2144713" algn="l" rtl="0" eaLnBrk="0" fontAlgn="base" hangingPunct="0">
      <a:spcBef>
        <a:spcPct val="30000"/>
      </a:spcBef>
      <a:spcAft>
        <a:spcPct val="0"/>
      </a:spcAft>
      <a:defRPr sz="1400" kern="1200">
        <a:solidFill>
          <a:schemeClr val="tx1"/>
        </a:solidFill>
        <a:latin typeface="Times New Roman" pitchFamily="-107" charset="0"/>
        <a:ea typeface="ＭＳ Ｐゴシック" pitchFamily="-107" charset="-128"/>
        <a:cs typeface="+mn-cs"/>
      </a:defRPr>
    </a:lvl5pPr>
    <a:lvl6pPr marL="2682164" algn="l" defTabSz="536433" rtl="0" eaLnBrk="1" latinLnBrk="0" hangingPunct="1">
      <a:defRPr sz="1400" kern="1200">
        <a:solidFill>
          <a:schemeClr val="tx1"/>
        </a:solidFill>
        <a:latin typeface="+mn-lt"/>
        <a:ea typeface="+mn-ea"/>
        <a:cs typeface="+mn-cs"/>
      </a:defRPr>
    </a:lvl6pPr>
    <a:lvl7pPr marL="3218597" algn="l" defTabSz="536433" rtl="0" eaLnBrk="1" latinLnBrk="0" hangingPunct="1">
      <a:defRPr sz="1400" kern="1200">
        <a:solidFill>
          <a:schemeClr val="tx1"/>
        </a:solidFill>
        <a:latin typeface="+mn-lt"/>
        <a:ea typeface="+mn-ea"/>
        <a:cs typeface="+mn-cs"/>
      </a:defRPr>
    </a:lvl7pPr>
    <a:lvl8pPr marL="3755029" algn="l" defTabSz="536433" rtl="0" eaLnBrk="1" latinLnBrk="0" hangingPunct="1">
      <a:defRPr sz="1400" kern="1200">
        <a:solidFill>
          <a:schemeClr val="tx1"/>
        </a:solidFill>
        <a:latin typeface="+mn-lt"/>
        <a:ea typeface="+mn-ea"/>
        <a:cs typeface="+mn-cs"/>
      </a:defRPr>
    </a:lvl8pPr>
    <a:lvl9pPr marL="4291462" algn="l" defTabSz="536433"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210597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4269652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210597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424935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2424935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429911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Grp="1" noRot="1" noChangeAspect="1" noChangeArrowheads="1" noTextEdit="1"/>
          </p:cNvSpPr>
          <p:nvPr>
            <p:ph type="sldImg"/>
          </p:nvPr>
        </p:nvSpPr>
        <p:spPr/>
      </p:sp>
      <p:sp>
        <p:nvSpPr>
          <p:cNvPr id="27651" name="Rectangle 2"/>
          <p:cNvSpPr>
            <a:spLocks noGrp="1" noChangeArrowheads="1"/>
          </p:cNvSpPr>
          <p:nvPr>
            <p:ph type="body" idx="1"/>
          </p:nvPr>
        </p:nvSpPr>
        <p:spPr>
          <a:ln/>
          <a:extLs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defTabSz="914400" eaLnBrk="1">
              <a:lnSpc>
                <a:spcPct val="80000"/>
              </a:lnSpc>
              <a:spcBef>
                <a:spcPts val="400"/>
              </a:spcBef>
              <a:defRPr/>
            </a:pPr>
            <a:endParaRPr lang="en-US" sz="1200" dirty="0">
              <a:latin typeface="Arial" charset="0"/>
              <a:ea typeface="ＭＳ Ｐゴシック" charset="0"/>
              <a:cs typeface="Arial" charset="0"/>
              <a:sym typeface="Arial" charset="0"/>
            </a:endParaRPr>
          </a:p>
        </p:txBody>
      </p:sp>
    </p:spTree>
    <p:extLst>
      <p:ext uri="{BB962C8B-B14F-4D97-AF65-F5344CB8AC3E}">
        <p14:creationId xmlns:p14="http://schemas.microsoft.com/office/powerpoint/2010/main" val="11488007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p:sp>
      <p:sp>
        <p:nvSpPr>
          <p:cNvPr id="140291" name="Notes Placeholder 2"/>
          <p:cNvSpPr>
            <a:spLocks noGrp="1"/>
          </p:cNvSpPr>
          <p:nvPr>
            <p:ph type="body" idx="1"/>
          </p:nvPr>
        </p:nvSpPr>
        <p:spPr>
          <a:ln/>
          <a:extLst>
            <a:ext uri="{91240B29-F687-4f45-9708-019B960494DF}">
              <a14:hiddenLine xmlns:a14="http://schemas.microsoft.com/office/drawing/2010/main" xmlns="" w="12700" cap="rnd">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7"/>
                    </a:srgbClr>
                  </a:outerShdw>
                </a:effectLst>
              </a14:hiddenEffects>
            </a:ext>
          </a:extLst>
        </p:spPr>
        <p:txBody>
          <a:bodyPr/>
          <a:lstStyle/>
          <a:p>
            <a:pPr>
              <a:defRPr/>
            </a:pPr>
            <a:endParaRPr lang="en-GB">
              <a:ea typeface="ＭＳ Ｐゴシック" charset="0"/>
            </a:endParaRPr>
          </a:p>
        </p:txBody>
      </p:sp>
    </p:spTree>
    <p:extLst>
      <p:ext uri="{BB962C8B-B14F-4D97-AF65-F5344CB8AC3E}">
        <p14:creationId xmlns:p14="http://schemas.microsoft.com/office/powerpoint/2010/main" val="3646935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info@imo.org"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a:off x="0" y="4319899"/>
            <a:ext cx="9144000" cy="1557373"/>
          </a:xfrm>
          <a:prstGeom prst="rect">
            <a:avLst/>
          </a:prstGeom>
          <a:solidFill>
            <a:srgbClr val="495965">
              <a:alpha val="87842"/>
            </a:srgb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4" name="Rectangle 3"/>
          <p:cNvSpPr>
            <a:spLocks noChangeArrowheads="1"/>
          </p:cNvSpPr>
          <p:nvPr userDrawn="1"/>
        </p:nvSpPr>
        <p:spPr bwMode="auto">
          <a:xfrm>
            <a:off x="0" y="5877984"/>
            <a:ext cx="9144000" cy="980016"/>
          </a:xfrm>
          <a:prstGeom prst="rect">
            <a:avLst/>
          </a:prstGeom>
          <a:solidFill>
            <a:schemeClr val="bg1">
              <a:lumMod val="95000"/>
            </a:schemeClr>
          </a:solidFill>
          <a:ln>
            <a:noFill/>
          </a:ln>
        </p:spPr>
        <p:txBody>
          <a:bodyPr/>
          <a:lstStyle/>
          <a:p>
            <a:pPr>
              <a:defRPr/>
            </a:pPr>
            <a:endParaRPr lang="en-US"/>
          </a:p>
        </p:txBody>
      </p:sp>
      <p:pic>
        <p:nvPicPr>
          <p:cNvPr id="6" name="Picture 7" descr="IMO-logo-rgb.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948488" y="6080710"/>
            <a:ext cx="2045124" cy="588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Box 7"/>
          <p:cNvSpPr txBox="1">
            <a:spLocks noChangeArrowheads="1"/>
          </p:cNvSpPr>
          <p:nvPr userDrawn="1"/>
        </p:nvSpPr>
        <p:spPr bwMode="auto">
          <a:xfrm>
            <a:off x="3" y="6212417"/>
            <a:ext cx="233363" cy="230832"/>
          </a:xfrm>
          <a:prstGeom prst="rect">
            <a:avLst/>
          </a:prstGeom>
          <a:solidFill>
            <a:srgbClr val="495965"/>
          </a:solidFill>
          <a:ln>
            <a:noFill/>
          </a:ln>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endParaRPr lang="en-US" sz="900">
              <a:solidFill>
                <a:srgbClr val="FFFFFF"/>
              </a:solidFill>
              <a:latin typeface="Arial" charset="0"/>
            </a:endParaRPr>
          </a:p>
        </p:txBody>
      </p:sp>
      <p:sp>
        <p:nvSpPr>
          <p:cNvPr id="14" name="Rectangle 4"/>
          <p:cNvSpPr>
            <a:spLocks noGrp="1" noChangeArrowheads="1"/>
          </p:cNvSpPr>
          <p:nvPr>
            <p:ph type="title"/>
          </p:nvPr>
        </p:nvSpPr>
        <p:spPr bwMode="auto">
          <a:xfrm>
            <a:off x="1187624" y="1484786"/>
            <a:ext cx="5881526" cy="480359"/>
          </a:xfrm>
          <a:prstGeom prst="rect">
            <a:avLst/>
          </a:prstGeom>
          <a:solidFill>
            <a:srgbClr val="4B92DB"/>
          </a:solidFill>
          <a:ln w="9525">
            <a:solidFill>
              <a:srgbClr val="000000">
                <a:alpha val="0"/>
              </a:srgbClr>
            </a:solidFill>
            <a:miter lim="800000"/>
            <a:headEnd/>
            <a:tailEnd/>
          </a:ln>
          <a:effectLst/>
        </p:spPr>
        <p:txBody>
          <a:bodyPr/>
          <a:lstStyle>
            <a:lvl1pPr algn="l">
              <a:defRPr sz="1800">
                <a:solidFill>
                  <a:schemeClr val="bg1"/>
                </a:solidFill>
              </a:defRPr>
            </a:lvl1pPr>
          </a:lstStyle>
          <a:p>
            <a:pPr lvl="0"/>
            <a:r>
              <a:rPr lang="en-GB" dirty="0"/>
              <a:t>Click to edit Master title style</a:t>
            </a:r>
          </a:p>
        </p:txBody>
      </p:sp>
    </p:spTree>
    <p:extLst>
      <p:ext uri="{BB962C8B-B14F-4D97-AF65-F5344CB8AC3E}">
        <p14:creationId xmlns:p14="http://schemas.microsoft.com/office/powerpoint/2010/main" val="1828828858"/>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969896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9217081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9475044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81261621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486526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7272754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sym typeface="Helvetic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2091468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1545735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7663" y="168275"/>
            <a:ext cx="2232025" cy="59578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0" y="168275"/>
            <a:ext cx="6545263" cy="59578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5450507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Content Placeholder 2"/>
          <p:cNvSpPr>
            <a:spLocks noGrp="1"/>
          </p:cNvSpPr>
          <p:nvPr>
            <p:ph idx="1"/>
          </p:nvPr>
        </p:nvSpPr>
        <p:spPr>
          <a:xfrm>
            <a:off x="211144" y="1316765"/>
            <a:ext cx="8721725" cy="4509864"/>
          </a:xfrm>
          <a:prstGeom prst="rect">
            <a:avLst/>
          </a:prstGeom>
        </p:spPr>
        <p:txBody>
          <a:bodyPr/>
          <a:lstStyle>
            <a:lvl1pPr>
              <a:defRPr sz="2200">
                <a:solidFill>
                  <a:srgbClr val="495965"/>
                </a:solidFill>
              </a:defRPr>
            </a:lvl1pPr>
            <a:lvl2pPr>
              <a:defRPr sz="2000">
                <a:solidFill>
                  <a:srgbClr val="495965"/>
                </a:solidFill>
              </a:defRPr>
            </a:lvl2pPr>
            <a:lvl3pPr>
              <a:defRPr sz="1800">
                <a:solidFill>
                  <a:srgbClr val="495965"/>
                </a:solidFill>
              </a:defRPr>
            </a:lvl3pPr>
            <a:lvl4pPr>
              <a:defRPr sz="1400">
                <a:solidFill>
                  <a:srgbClr val="495965"/>
                </a:solidFill>
              </a:defRPr>
            </a:lvl4pPr>
            <a:lvl5pPr>
              <a:defRPr sz="1200">
                <a:solidFill>
                  <a:srgbClr val="495965"/>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7" name="Straight Connector 6"/>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baseline="0"/>
            </a:lvl1pPr>
          </a:lstStyle>
          <a:p>
            <a:r>
              <a:rPr lang="en-US" dirty="0"/>
              <a:t>Comment in here – 24pt</a:t>
            </a:r>
            <a:br>
              <a:rPr lang="en-US" dirty="0"/>
            </a:br>
            <a:r>
              <a:rPr lang="en-US" dirty="0"/>
              <a:t>Max 2 lines</a:t>
            </a:r>
            <a:endParaRPr lang="en-GB" dirty="0"/>
          </a:p>
        </p:txBody>
      </p:sp>
      <p:sp>
        <p:nvSpPr>
          <p:cNvPr id="9"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spTree>
    <p:extLst>
      <p:ext uri="{BB962C8B-B14F-4D97-AF65-F5344CB8AC3E}">
        <p14:creationId xmlns:p14="http://schemas.microsoft.com/office/powerpoint/2010/main" val="2208134861"/>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8" name="Picture Placeholder 8"/>
          <p:cNvSpPr>
            <a:spLocks noGrp="1"/>
          </p:cNvSpPr>
          <p:nvPr>
            <p:ph type="pic" sz="quarter" idx="13"/>
          </p:nvPr>
        </p:nvSpPr>
        <p:spPr>
          <a:xfrm>
            <a:off x="-508" y="4292652"/>
            <a:ext cx="3045600" cy="1585681"/>
          </a:xfrm>
          <a:prstGeom prst="rect">
            <a:avLst/>
          </a:prstGeom>
          <a:ln>
            <a:noFill/>
          </a:ln>
        </p:spPr>
        <p:txBody>
          <a:bodyPr/>
          <a:lstStyle>
            <a:lvl1pPr marL="61913" indent="0">
              <a:buFontTx/>
              <a:buNone/>
              <a:defRPr sz="1600" baseline="0"/>
            </a:lvl1pPr>
          </a:lstStyle>
          <a:p>
            <a:r>
              <a:rPr lang="en-US"/>
              <a:t>Click icon to add picture</a:t>
            </a:r>
            <a:endParaRPr lang="en-GB"/>
          </a:p>
        </p:txBody>
      </p:sp>
      <p:sp>
        <p:nvSpPr>
          <p:cNvPr id="19" name="Picture Placeholder 8"/>
          <p:cNvSpPr>
            <a:spLocks noGrp="1"/>
          </p:cNvSpPr>
          <p:nvPr>
            <p:ph type="pic" sz="quarter" idx="14" hasCustomPrompt="1"/>
          </p:nvPr>
        </p:nvSpPr>
        <p:spPr>
          <a:xfrm>
            <a:off x="3053073" y="4293098"/>
            <a:ext cx="3045600" cy="1585681"/>
          </a:xfrm>
          <a:prstGeom prst="rect">
            <a:avLst/>
          </a:prstGeom>
          <a:ln>
            <a:noFill/>
          </a:ln>
        </p:spPr>
        <p:txBody>
          <a:bodyPr/>
          <a:lstStyle>
            <a:lvl1pPr marL="61913" indent="0">
              <a:buFontTx/>
              <a:buNone/>
              <a:defRPr sz="1600" baseline="0"/>
            </a:lvl1pPr>
          </a:lstStyle>
          <a:p>
            <a:r>
              <a:rPr lang="en-US"/>
              <a:t>Click icon to add picture</a:t>
            </a:r>
            <a:endParaRPr lang="en-GB"/>
          </a:p>
        </p:txBody>
      </p:sp>
      <p:sp>
        <p:nvSpPr>
          <p:cNvPr id="20" name="Picture Placeholder 8"/>
          <p:cNvSpPr>
            <a:spLocks noGrp="1"/>
          </p:cNvSpPr>
          <p:nvPr>
            <p:ph type="pic" sz="quarter" idx="15"/>
          </p:nvPr>
        </p:nvSpPr>
        <p:spPr>
          <a:xfrm>
            <a:off x="6106654" y="4293098"/>
            <a:ext cx="3045600" cy="1585681"/>
          </a:xfrm>
          <a:prstGeom prst="rect">
            <a:avLst/>
          </a:prstGeom>
          <a:ln>
            <a:noFill/>
          </a:ln>
        </p:spPr>
        <p:txBody>
          <a:bodyPr/>
          <a:lstStyle>
            <a:lvl1pPr marL="61913" indent="0">
              <a:buFontTx/>
              <a:buNone/>
              <a:defRPr sz="1600"/>
            </a:lvl1pPr>
          </a:lstStyle>
          <a:p>
            <a:r>
              <a:rPr lang="en-US"/>
              <a:t>Click icon to add picture</a:t>
            </a:r>
            <a:endParaRPr lang="en-GB"/>
          </a:p>
        </p:txBody>
      </p:sp>
      <p:sp>
        <p:nvSpPr>
          <p:cNvPr id="21" name="Content Placeholder 2"/>
          <p:cNvSpPr>
            <a:spLocks noGrp="1"/>
          </p:cNvSpPr>
          <p:nvPr>
            <p:ph idx="1"/>
          </p:nvPr>
        </p:nvSpPr>
        <p:spPr>
          <a:xfrm>
            <a:off x="211144" y="1316767"/>
            <a:ext cx="8721725" cy="2784309"/>
          </a:xfrm>
          <a:prstGeom prst="rect">
            <a:avLst/>
          </a:prstGeom>
        </p:spPr>
        <p:txBody>
          <a:bodyPr/>
          <a:lstStyle>
            <a:lvl1pPr>
              <a:defRPr sz="2200">
                <a:solidFill>
                  <a:srgbClr val="495965"/>
                </a:solidFill>
              </a:defRPr>
            </a:lvl1pPr>
            <a:lvl2pPr>
              <a:defRPr sz="2000">
                <a:solidFill>
                  <a:srgbClr val="495965"/>
                </a:solidFill>
              </a:defRPr>
            </a:lvl2pPr>
            <a:lvl3pPr>
              <a:defRPr sz="1800">
                <a:solidFill>
                  <a:srgbClr val="495965"/>
                </a:solidFill>
              </a:defRPr>
            </a:lvl3pPr>
            <a:lvl4pPr>
              <a:defRPr sz="1400">
                <a:solidFill>
                  <a:srgbClr val="495965"/>
                </a:solidFill>
              </a:defRPr>
            </a:lvl4pPr>
            <a:lvl5pPr>
              <a:defRPr sz="1200">
                <a:solidFill>
                  <a:srgbClr val="495965"/>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22" name="Straight Connector 21"/>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23"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baseline="0"/>
            </a:lvl1pPr>
          </a:lstStyle>
          <a:p>
            <a:r>
              <a:rPr lang="en-US" dirty="0"/>
              <a:t>Comment in here – 20pt</a:t>
            </a:r>
            <a:br>
              <a:rPr lang="en-US" dirty="0"/>
            </a:br>
            <a:r>
              <a:rPr lang="en-US" dirty="0"/>
              <a:t>Max 2 lines</a:t>
            </a:r>
            <a:endParaRPr lang="en-GB" dirty="0"/>
          </a:p>
        </p:txBody>
      </p:sp>
      <p:sp>
        <p:nvSpPr>
          <p:cNvPr id="24"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spTree>
    <p:extLst>
      <p:ext uri="{BB962C8B-B14F-4D97-AF65-F5344CB8AC3E}">
        <p14:creationId xmlns:p14="http://schemas.microsoft.com/office/powerpoint/2010/main" val="1052742387"/>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0993EA2E-4502-0A45-82C9-772EAEF25012}" type="slidenum">
              <a:rPr lang="en-GB"/>
              <a:pPr>
                <a:defRPr/>
              </a:pPr>
              <a:t>‹#›</a:t>
            </a:fld>
            <a:endParaRPr lang="en-GB"/>
          </a:p>
        </p:txBody>
      </p:sp>
    </p:spTree>
    <p:extLst>
      <p:ext uri="{BB962C8B-B14F-4D97-AF65-F5344CB8AC3E}">
        <p14:creationId xmlns:p14="http://schemas.microsoft.com/office/powerpoint/2010/main" val="3009547201"/>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Chart Placeholder 2"/>
          <p:cNvSpPr>
            <a:spLocks noGrp="1"/>
          </p:cNvSpPr>
          <p:nvPr>
            <p:ph type="chart" idx="1"/>
          </p:nvPr>
        </p:nvSpPr>
        <p:spPr>
          <a:xfrm>
            <a:off x="179512" y="1316765"/>
            <a:ext cx="8784976" cy="4525963"/>
          </a:xfrm>
          <a:prstGeom prst="rect">
            <a:avLst/>
          </a:prstGeom>
        </p:spPr>
        <p:txBody>
          <a:bodyPr/>
          <a:lstStyle>
            <a:lvl1pPr marL="61913" indent="0">
              <a:buFontTx/>
              <a:buNone/>
              <a:defRPr sz="2000" baseline="0"/>
            </a:lvl1pPr>
          </a:lstStyle>
          <a:p>
            <a:pPr lvl="0"/>
            <a:endParaRPr lang="en-US" noProof="0"/>
          </a:p>
        </p:txBody>
      </p:sp>
      <p:sp>
        <p:nvSpPr>
          <p:cNvPr id="5"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cxnSp>
        <p:nvCxnSpPr>
          <p:cNvPr id="6" name="Straight Connector 5"/>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baseline="0"/>
            </a:lvl1pPr>
          </a:lstStyle>
          <a:p>
            <a:r>
              <a:rPr lang="en-US" dirty="0"/>
              <a:t>Comment in here – 24pt</a:t>
            </a:r>
            <a:br>
              <a:rPr lang="en-US" dirty="0"/>
            </a:br>
            <a:r>
              <a:rPr lang="en-US" dirty="0"/>
              <a:t>Max 2 lines</a:t>
            </a:r>
            <a:endParaRPr lang="en-GB" dirty="0"/>
          </a:p>
        </p:txBody>
      </p:sp>
    </p:spTree>
    <p:extLst>
      <p:ext uri="{BB962C8B-B14F-4D97-AF65-F5344CB8AC3E}">
        <p14:creationId xmlns:p14="http://schemas.microsoft.com/office/powerpoint/2010/main" val="2041414894"/>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187785" y="220661"/>
            <a:ext cx="8776828" cy="849944"/>
          </a:xfrm>
          <a:prstGeom prst="rect">
            <a:avLst/>
          </a:prstGeom>
        </p:spPr>
        <p:txBody>
          <a:bodyPr lIns="77925" tIns="38963" rIns="77925" bIns="38963" anchor="b"/>
          <a:lstStyle>
            <a:lvl1pPr algn="l">
              <a:defRPr sz="2000"/>
            </a:lvl1pPr>
          </a:lstStyle>
          <a:p>
            <a:r>
              <a:rPr lang="en-US" dirty="0"/>
              <a:t>Comment in here – 20pt</a:t>
            </a:r>
            <a:br>
              <a:rPr lang="en-US" dirty="0"/>
            </a:br>
            <a:r>
              <a:rPr lang="en-US" dirty="0"/>
              <a:t>Max 2 lines</a:t>
            </a:r>
            <a:endParaRPr lang="en-GB" dirty="0"/>
          </a:p>
        </p:txBody>
      </p:sp>
      <p:cxnSp>
        <p:nvCxnSpPr>
          <p:cNvPr id="7" name="Straight Connector 6"/>
          <p:cNvCxnSpPr/>
          <p:nvPr userDrawn="1"/>
        </p:nvCxnSpPr>
        <p:spPr>
          <a:xfrm>
            <a:off x="187782" y="1068839"/>
            <a:ext cx="8784000" cy="1764"/>
          </a:xfrm>
          <a:prstGeom prst="line">
            <a:avLst/>
          </a:prstGeom>
          <a:ln w="9525">
            <a:solidFill>
              <a:srgbClr val="4B92DB">
                <a:alpha val="50000"/>
              </a:srgbClr>
            </a:solidFill>
          </a:ln>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0"/>
          </p:nvPr>
        </p:nvSpPr>
        <p:spPr>
          <a:xfrm>
            <a:off x="4753365" y="1841781"/>
            <a:ext cx="4204196" cy="4083496"/>
          </a:xfrm>
          <a:prstGeom prst="rect">
            <a:avLst/>
          </a:prstGeom>
        </p:spPr>
        <p:txBody>
          <a:bodyPr lIns="77925" tIns="38963" rIns="77925" bIns="38963"/>
          <a:lstStyle>
            <a:lvl1pPr marL="342900" indent="-342900">
              <a:spcBef>
                <a:spcPts val="1364"/>
              </a:spcBef>
              <a:buClr>
                <a:srgbClr val="4B92DB"/>
              </a:buClr>
              <a:buSzPct val="90000"/>
              <a:buFont typeface="+mj-lt"/>
              <a:buAutoNum type="arabicPeriod"/>
              <a:defRPr sz="1400">
                <a:solidFill>
                  <a:srgbClr val="495965"/>
                </a:solidFill>
              </a:defRPr>
            </a:lvl1pPr>
            <a:lvl2pPr marL="572887" indent="-342900">
              <a:buClr>
                <a:srgbClr val="4B92DB"/>
              </a:buClr>
              <a:buSzPct val="90000"/>
              <a:buFont typeface="+mj-lt"/>
              <a:buAutoNum type="arabicPeriod"/>
              <a:defRPr sz="1300">
                <a:solidFill>
                  <a:srgbClr val="495965"/>
                </a:solidFill>
              </a:defRPr>
            </a:lvl2pPr>
            <a:lvl3pPr marL="845543" indent="-307101">
              <a:buClr>
                <a:srgbClr val="4B92DB"/>
              </a:buClr>
              <a:buSzPct val="90000"/>
              <a:buFont typeface="+mj-lt"/>
              <a:buAutoNum type="arabicPeriod"/>
              <a:defRPr sz="1200">
                <a:solidFill>
                  <a:srgbClr val="495965"/>
                </a:solidFill>
              </a:defRPr>
            </a:lvl3pPr>
            <a:lvl4pPr marL="1141820" indent="-296278">
              <a:buClr>
                <a:srgbClr val="4B92DB"/>
              </a:buClr>
              <a:buSzPct val="90000"/>
              <a:buFont typeface="+mj-lt"/>
              <a:buAutoNum type="arabicPeriod"/>
              <a:defRPr sz="1100">
                <a:solidFill>
                  <a:srgbClr val="495965"/>
                </a:solidFill>
              </a:defRPr>
            </a:lvl4pPr>
            <a:lvl5pPr marL="1448922" indent="-307101">
              <a:buClr>
                <a:srgbClr val="4B92DB"/>
              </a:buClr>
              <a:buSzPct val="90000"/>
              <a:buFont typeface="+mj-lt"/>
              <a:buAutoNum type="arabicPeriod"/>
              <a:defRPr sz="1000">
                <a:solidFill>
                  <a:srgbClr val="49596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9" name="Straight Connector 8"/>
          <p:cNvCxnSpPr/>
          <p:nvPr userDrawn="1"/>
        </p:nvCxnSpPr>
        <p:spPr>
          <a:xfrm>
            <a:off x="4565073" y="1313729"/>
            <a:ext cx="0" cy="4611551"/>
          </a:xfrm>
          <a:prstGeom prst="line">
            <a:avLst/>
          </a:prstGeom>
          <a:ln w="9525">
            <a:solidFill>
              <a:srgbClr val="495965">
                <a:alpha val="50000"/>
              </a:srgbClr>
            </a:solidFill>
          </a:ln>
        </p:spPr>
        <p:style>
          <a:lnRef idx="1">
            <a:schemeClr val="accent1"/>
          </a:lnRef>
          <a:fillRef idx="0">
            <a:schemeClr val="accent1"/>
          </a:fillRef>
          <a:effectRef idx="0">
            <a:schemeClr val="accent1"/>
          </a:effectRef>
          <a:fontRef idx="minor">
            <a:schemeClr val="tx1"/>
          </a:fontRef>
        </p:style>
      </p:cxnSp>
      <p:sp>
        <p:nvSpPr>
          <p:cNvPr id="10" name="Slide Number Placeholder 6"/>
          <p:cNvSpPr>
            <a:spLocks noGrp="1"/>
          </p:cNvSpPr>
          <p:nvPr>
            <p:ph type="sldNum" sz="quarter" idx="12"/>
          </p:nvPr>
        </p:nvSpPr>
        <p:spPr>
          <a:xfrm>
            <a:off x="8723280" y="7397294"/>
            <a:ext cx="257808" cy="123111"/>
          </a:xfrm>
          <a:prstGeom prst="rect">
            <a:avLst/>
          </a:prstGeom>
        </p:spPr>
        <p:txBody>
          <a:bodyPr lIns="0" tIns="0" rIns="0" bIns="0" anchor="t"/>
          <a:lstStyle>
            <a:lvl1pPr algn="ctr">
              <a:defRPr sz="600">
                <a:solidFill>
                  <a:schemeClr val="tx2"/>
                </a:solidFill>
                <a:latin typeface="Arial" pitchFamily="34" charset="0"/>
                <a:cs typeface="Arial" pitchFamily="34" charset="0"/>
              </a:defRPr>
            </a:lvl1pPr>
          </a:lstStyle>
          <a:p>
            <a:pPr algn="r"/>
            <a:fld id="{F166DF65-0726-4B8B-9178-752AB6C3056F}" type="slidenum">
              <a:rPr lang="en-GB" smtClean="0"/>
              <a:pPr algn="r"/>
              <a:t>‹#›</a:t>
            </a:fld>
            <a:endParaRPr lang="en-GB"/>
          </a:p>
        </p:txBody>
      </p:sp>
      <p:sp>
        <p:nvSpPr>
          <p:cNvPr id="11" name="Text Placeholder 18"/>
          <p:cNvSpPr>
            <a:spLocks noGrp="1"/>
          </p:cNvSpPr>
          <p:nvPr>
            <p:ph type="body" sz="quarter" idx="15" hasCustomPrompt="1"/>
          </p:nvPr>
        </p:nvSpPr>
        <p:spPr>
          <a:xfrm>
            <a:off x="187325" y="1259420"/>
            <a:ext cx="4204800" cy="436033"/>
          </a:xfrm>
          <a:prstGeom prst="rect">
            <a:avLst/>
          </a:prstGeom>
        </p:spPr>
        <p:txBody>
          <a:bodyPr/>
          <a:lstStyle>
            <a:lvl1pPr marL="0" indent="0">
              <a:spcBef>
                <a:spcPts val="0"/>
              </a:spcBef>
              <a:buFont typeface="Arial" pitchFamily="34" charset="0"/>
              <a:buNone/>
              <a:defRPr lang="en-GB" sz="1600" kern="1200" noProof="0" dirty="0" smtClean="0">
                <a:solidFill>
                  <a:srgbClr val="4B92DB"/>
                </a:solidFill>
                <a:latin typeface="Arial" pitchFamily="34" charset="0"/>
                <a:ea typeface="+mn-ea"/>
                <a:cs typeface="Arial" pitchFamily="34" charset="0"/>
              </a:defRPr>
            </a:lvl1pPr>
          </a:lstStyle>
          <a:p>
            <a:pPr lvl="0"/>
            <a:r>
              <a:rPr lang="en-US" dirty="0"/>
              <a:t>Click for heading</a:t>
            </a:r>
            <a:endParaRPr lang="en-GB" dirty="0"/>
          </a:p>
        </p:txBody>
      </p:sp>
      <p:sp>
        <p:nvSpPr>
          <p:cNvPr id="12" name="Text Placeholder 20"/>
          <p:cNvSpPr>
            <a:spLocks noGrp="1"/>
          </p:cNvSpPr>
          <p:nvPr>
            <p:ph type="body" sz="quarter" idx="16" hasCustomPrompt="1"/>
          </p:nvPr>
        </p:nvSpPr>
        <p:spPr>
          <a:xfrm>
            <a:off x="4745093" y="1259417"/>
            <a:ext cx="4204800" cy="436800"/>
          </a:xfrm>
          <a:prstGeom prst="rect">
            <a:avLst/>
          </a:prstGeom>
        </p:spPr>
        <p:txBody>
          <a:bodyPr/>
          <a:lstStyle>
            <a:lvl1pPr marL="0" indent="0">
              <a:spcBef>
                <a:spcPts val="0"/>
              </a:spcBef>
              <a:buNone/>
              <a:defRPr lang="en-GB" sz="1600" kern="1200" noProof="0" dirty="0" smtClean="0">
                <a:solidFill>
                  <a:srgbClr val="4B92DB"/>
                </a:solidFill>
                <a:latin typeface="Arial" pitchFamily="34" charset="0"/>
                <a:ea typeface="+mn-ea"/>
                <a:cs typeface="Arial" pitchFamily="34" charset="0"/>
              </a:defRPr>
            </a:lvl1pPr>
          </a:lstStyle>
          <a:p>
            <a:pPr marL="229987" lvl="0" indent="-229987" algn="l" defTabSz="779252" rtl="0" eaLnBrk="1" latinLnBrk="0" hangingPunct="1">
              <a:spcBef>
                <a:spcPts val="767"/>
              </a:spcBef>
              <a:buClr>
                <a:schemeClr val="accent2">
                  <a:lumMod val="75000"/>
                </a:schemeClr>
              </a:buClr>
              <a:buSzPct val="130000"/>
              <a:buFont typeface="Arial" pitchFamily="34" charset="0"/>
              <a:buNone/>
            </a:pPr>
            <a:r>
              <a:rPr lang="en-US" dirty="0"/>
              <a:t>Click for heading</a:t>
            </a:r>
            <a:endParaRPr lang="en-GB" dirty="0"/>
          </a:p>
        </p:txBody>
      </p:sp>
      <p:sp>
        <p:nvSpPr>
          <p:cNvPr id="13" name="Content Placeholder 2"/>
          <p:cNvSpPr>
            <a:spLocks noGrp="1"/>
          </p:cNvSpPr>
          <p:nvPr>
            <p:ph idx="17"/>
          </p:nvPr>
        </p:nvSpPr>
        <p:spPr>
          <a:xfrm>
            <a:off x="179512" y="1841781"/>
            <a:ext cx="4204196" cy="4083496"/>
          </a:xfrm>
          <a:prstGeom prst="rect">
            <a:avLst/>
          </a:prstGeom>
        </p:spPr>
        <p:txBody>
          <a:bodyPr lIns="77925" tIns="38963" rIns="77925" bIns="38963"/>
          <a:lstStyle>
            <a:lvl1pPr marL="342900" indent="-342900">
              <a:spcBef>
                <a:spcPts val="1364"/>
              </a:spcBef>
              <a:buClr>
                <a:srgbClr val="4B92DB"/>
              </a:buClr>
              <a:buSzPct val="90000"/>
              <a:buFont typeface="+mj-lt"/>
              <a:buAutoNum type="arabicPeriod"/>
              <a:defRPr sz="1400">
                <a:solidFill>
                  <a:srgbClr val="495965"/>
                </a:solidFill>
              </a:defRPr>
            </a:lvl1pPr>
            <a:lvl2pPr marL="572887" indent="-342900">
              <a:buClr>
                <a:srgbClr val="4B92DB"/>
              </a:buClr>
              <a:buSzPct val="90000"/>
              <a:buFont typeface="+mj-lt"/>
              <a:buAutoNum type="arabicPeriod"/>
              <a:defRPr sz="1300">
                <a:solidFill>
                  <a:srgbClr val="495965"/>
                </a:solidFill>
              </a:defRPr>
            </a:lvl2pPr>
            <a:lvl3pPr marL="845543" indent="-307101">
              <a:buClr>
                <a:srgbClr val="4B92DB"/>
              </a:buClr>
              <a:buSzPct val="90000"/>
              <a:buFont typeface="+mj-lt"/>
              <a:buAutoNum type="arabicPeriod"/>
              <a:defRPr sz="1200">
                <a:solidFill>
                  <a:srgbClr val="495965"/>
                </a:solidFill>
              </a:defRPr>
            </a:lvl3pPr>
            <a:lvl4pPr marL="1141820" indent="-296278">
              <a:buClr>
                <a:srgbClr val="4B92DB"/>
              </a:buClr>
              <a:buSzPct val="90000"/>
              <a:buFont typeface="+mj-lt"/>
              <a:buAutoNum type="arabicPeriod"/>
              <a:defRPr sz="1100">
                <a:solidFill>
                  <a:srgbClr val="495965"/>
                </a:solidFill>
              </a:defRPr>
            </a:lvl4pPr>
            <a:lvl5pPr marL="1448922" indent="-307101">
              <a:buClr>
                <a:srgbClr val="4B92DB"/>
              </a:buClr>
              <a:buSzPct val="90000"/>
              <a:buFont typeface="+mj-lt"/>
              <a:buAutoNum type="arabicPeriod"/>
              <a:defRPr sz="1000">
                <a:solidFill>
                  <a:srgbClr val="495965"/>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Slide Number Placeholder 2"/>
          <p:cNvSpPr txBox="1">
            <a:spLocks/>
          </p:cNvSpPr>
          <p:nvPr userDrawn="1"/>
        </p:nvSpPr>
        <p:spPr bwMode="auto">
          <a:xfrm>
            <a:off x="4219575" y="6392798"/>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defPPr>
              <a:defRPr lang="en-US"/>
            </a:defPPr>
            <a:lvl1pPr algn="ctr" rtl="0" fontAlgn="base">
              <a:spcBef>
                <a:spcPct val="0"/>
              </a:spcBef>
              <a:spcAft>
                <a:spcPct val="0"/>
              </a:spcAft>
              <a:defRPr sz="900" kern="1200">
                <a:solidFill>
                  <a:srgbClr val="4B92DB"/>
                </a:solidFill>
                <a:latin typeface="Arial" charset="0"/>
                <a:ea typeface="ＭＳ Ｐゴシック" charset="0"/>
                <a:cs typeface="Arial" charset="0"/>
              </a:defRPr>
            </a:lvl1pPr>
            <a:lvl2pPr marL="534988" indent="-77788" algn="l" rtl="0" fontAlgn="base">
              <a:spcBef>
                <a:spcPct val="0"/>
              </a:spcBef>
              <a:spcAft>
                <a:spcPct val="0"/>
              </a:spcAft>
              <a:defRPr kern="1200">
                <a:solidFill>
                  <a:schemeClr val="tx1"/>
                </a:solidFill>
                <a:latin typeface="Tahoma" charset="0"/>
                <a:ea typeface="ＭＳ Ｐゴシック" charset="0"/>
                <a:cs typeface="ＭＳ Ｐゴシック" charset="0"/>
              </a:defRPr>
            </a:lvl2pPr>
            <a:lvl3pPr marL="1071563" indent="-157163" algn="l" rtl="0" fontAlgn="base">
              <a:spcBef>
                <a:spcPct val="0"/>
              </a:spcBef>
              <a:spcAft>
                <a:spcPct val="0"/>
              </a:spcAft>
              <a:defRPr kern="1200">
                <a:solidFill>
                  <a:schemeClr val="tx1"/>
                </a:solidFill>
                <a:latin typeface="Tahoma" charset="0"/>
                <a:ea typeface="ＭＳ Ｐゴシック" charset="0"/>
                <a:cs typeface="ＭＳ Ｐゴシック" charset="0"/>
              </a:defRPr>
            </a:lvl3pPr>
            <a:lvl4pPr marL="1608138" indent="-236538" algn="l" rtl="0" fontAlgn="base">
              <a:spcBef>
                <a:spcPct val="0"/>
              </a:spcBef>
              <a:spcAft>
                <a:spcPct val="0"/>
              </a:spcAft>
              <a:defRPr kern="1200">
                <a:solidFill>
                  <a:schemeClr val="tx1"/>
                </a:solidFill>
                <a:latin typeface="Tahoma" charset="0"/>
                <a:ea typeface="ＭＳ Ｐゴシック" charset="0"/>
                <a:cs typeface="ＭＳ Ｐゴシック" charset="0"/>
              </a:defRPr>
            </a:lvl4pPr>
            <a:lvl5pPr marL="2144713" indent="-315913" algn="l" rtl="0" fontAlgn="base">
              <a:spcBef>
                <a:spcPct val="0"/>
              </a:spcBef>
              <a:spcAft>
                <a:spcPct val="0"/>
              </a:spcAft>
              <a:defRPr kern="1200">
                <a:solidFill>
                  <a:schemeClr val="tx1"/>
                </a:solidFill>
                <a:latin typeface="Tahoma" charset="0"/>
                <a:ea typeface="ＭＳ Ｐゴシック" charset="0"/>
                <a:cs typeface="ＭＳ Ｐゴシック" charset="0"/>
              </a:defRPr>
            </a:lvl5pPr>
            <a:lvl6pPr marL="2286000" algn="l" defTabSz="457200" rtl="0" eaLnBrk="1" latinLnBrk="0" hangingPunct="1">
              <a:defRPr kern="1200">
                <a:solidFill>
                  <a:schemeClr val="tx1"/>
                </a:solidFill>
                <a:latin typeface="Tahoma" charset="0"/>
                <a:ea typeface="ＭＳ Ｐゴシック" charset="0"/>
                <a:cs typeface="ＭＳ Ｐゴシック" charset="0"/>
              </a:defRPr>
            </a:lvl6pPr>
            <a:lvl7pPr marL="2743200" algn="l" defTabSz="457200" rtl="0" eaLnBrk="1" latinLnBrk="0" hangingPunct="1">
              <a:defRPr kern="1200">
                <a:solidFill>
                  <a:schemeClr val="tx1"/>
                </a:solidFill>
                <a:latin typeface="Tahoma" charset="0"/>
                <a:ea typeface="ＭＳ Ｐゴシック" charset="0"/>
                <a:cs typeface="ＭＳ Ｐゴシック" charset="0"/>
              </a:defRPr>
            </a:lvl7pPr>
            <a:lvl8pPr marL="3200400" algn="l" defTabSz="457200" rtl="0" eaLnBrk="1" latinLnBrk="0" hangingPunct="1">
              <a:defRPr kern="1200">
                <a:solidFill>
                  <a:schemeClr val="tx1"/>
                </a:solidFill>
                <a:latin typeface="Tahoma" charset="0"/>
                <a:ea typeface="ＭＳ Ｐゴシック" charset="0"/>
                <a:cs typeface="ＭＳ Ｐゴシック" charset="0"/>
              </a:defRPr>
            </a:lvl8pPr>
            <a:lvl9pPr marL="3657600" algn="l" defTabSz="457200" rtl="0" eaLnBrk="1" latinLnBrk="0" hangingPunct="1">
              <a:defRPr kern="1200">
                <a:solidFill>
                  <a:schemeClr val="tx1"/>
                </a:solidFill>
                <a:latin typeface="Tahoma" charset="0"/>
                <a:ea typeface="ＭＳ Ｐゴシック" charset="0"/>
                <a:cs typeface="ＭＳ Ｐゴシック" charset="0"/>
              </a:defRPr>
            </a:lvl9pPr>
          </a:lstStyle>
          <a:p>
            <a:pPr>
              <a:defRPr/>
            </a:pPr>
            <a:fld id="{237F6447-5038-E14A-813C-E0F5C047ED7A}" type="slidenum">
              <a:rPr lang="en-GB" smtClean="0"/>
              <a:pPr>
                <a:defRPr/>
              </a:pPr>
              <a:t>‹#›</a:t>
            </a:fld>
            <a:endParaRPr lang="en-GB"/>
          </a:p>
        </p:txBody>
      </p:sp>
    </p:spTree>
    <p:extLst>
      <p:ext uri="{BB962C8B-B14F-4D97-AF65-F5344CB8AC3E}">
        <p14:creationId xmlns:p14="http://schemas.microsoft.com/office/powerpoint/2010/main" val="3259418700"/>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p:txBody>
          <a:bodyPr/>
          <a:lstStyle>
            <a:lvl1pPr>
              <a:defRPr/>
            </a:lvl1pPr>
          </a:lstStyle>
          <a:p>
            <a:pPr>
              <a:defRPr/>
            </a:pPr>
            <a:fld id="{CF2B43B1-1DD2-C846-8FA3-E4E874D6FD44}" type="slidenum">
              <a:rPr lang="en-GB"/>
              <a:pPr>
                <a:defRPr/>
              </a:pPr>
              <a:t>‹#›</a:t>
            </a:fld>
            <a:endParaRPr lang="en-GB"/>
          </a:p>
        </p:txBody>
      </p:sp>
      <p:sp>
        <p:nvSpPr>
          <p:cNvPr id="7" name="TextBox 6"/>
          <p:cNvSpPr txBox="1"/>
          <p:nvPr userDrawn="1"/>
        </p:nvSpPr>
        <p:spPr>
          <a:xfrm>
            <a:off x="2627787" y="2035585"/>
            <a:ext cx="3052157" cy="817351"/>
          </a:xfrm>
          <a:prstGeom prst="rect">
            <a:avLst/>
          </a:prstGeom>
          <a:noFill/>
        </p:spPr>
        <p:txBody>
          <a:bodyPr wrap="square" lIns="77925" tIns="38963" rIns="77925" bIns="38963" rtlCol="0">
            <a:spAutoFit/>
          </a:bodyPr>
          <a:lstStyle/>
          <a:p>
            <a:r>
              <a:rPr lang="en-GB" sz="1200">
                <a:solidFill>
                  <a:srgbClr val="495965"/>
                </a:solidFill>
                <a:latin typeface="Arial" pitchFamily="34" charset="0"/>
                <a:cs typeface="Arial" pitchFamily="34" charset="0"/>
              </a:rPr>
              <a:t>4 Albert Embankment</a:t>
            </a:r>
          </a:p>
          <a:p>
            <a:r>
              <a:rPr lang="en-GB" sz="1200">
                <a:solidFill>
                  <a:srgbClr val="495965"/>
                </a:solidFill>
                <a:latin typeface="Arial" pitchFamily="34" charset="0"/>
                <a:cs typeface="Arial" pitchFamily="34" charset="0"/>
              </a:rPr>
              <a:t>London</a:t>
            </a:r>
          </a:p>
          <a:p>
            <a:r>
              <a:rPr lang="en-GB" sz="1200">
                <a:solidFill>
                  <a:srgbClr val="495965"/>
                </a:solidFill>
                <a:latin typeface="Arial" pitchFamily="34" charset="0"/>
                <a:cs typeface="Arial" pitchFamily="34" charset="0"/>
              </a:rPr>
              <a:t>SE1 7SR</a:t>
            </a:r>
          </a:p>
          <a:p>
            <a:r>
              <a:rPr lang="en-GB" sz="1200">
                <a:solidFill>
                  <a:srgbClr val="495965"/>
                </a:solidFill>
                <a:latin typeface="Arial" pitchFamily="34" charset="0"/>
                <a:cs typeface="Arial" pitchFamily="34" charset="0"/>
              </a:rPr>
              <a:t>United Kingdom</a:t>
            </a:r>
            <a:endParaRPr lang="en-GB" sz="1200" b="1">
              <a:solidFill>
                <a:srgbClr val="4B92DB"/>
              </a:solidFill>
              <a:latin typeface="Arial" pitchFamily="34" charset="0"/>
              <a:cs typeface="Arial" pitchFamily="34" charset="0"/>
            </a:endParaRPr>
          </a:p>
        </p:txBody>
      </p:sp>
      <p:sp>
        <p:nvSpPr>
          <p:cNvPr id="8" name="TextBox 7"/>
          <p:cNvSpPr txBox="1"/>
          <p:nvPr userDrawn="1"/>
        </p:nvSpPr>
        <p:spPr>
          <a:xfrm>
            <a:off x="4427987" y="2035585"/>
            <a:ext cx="3052157" cy="817351"/>
          </a:xfrm>
          <a:prstGeom prst="rect">
            <a:avLst/>
          </a:prstGeom>
          <a:noFill/>
        </p:spPr>
        <p:txBody>
          <a:bodyPr wrap="square" lIns="77925" tIns="38963" rIns="77925" bIns="38963" rtlCol="0">
            <a:spAutoFit/>
          </a:bodyPr>
          <a:lstStyle/>
          <a:p>
            <a:r>
              <a:rPr lang="en-GB" sz="1200">
                <a:solidFill>
                  <a:srgbClr val="4B92DB"/>
                </a:solidFill>
                <a:latin typeface="Arial" pitchFamily="34" charset="0"/>
                <a:cs typeface="Arial" pitchFamily="34" charset="0"/>
              </a:rPr>
              <a:t>Tel:  </a:t>
            </a:r>
            <a:r>
              <a:rPr lang="en-GB" sz="1200">
                <a:solidFill>
                  <a:srgbClr val="495965"/>
                </a:solidFill>
                <a:latin typeface="Arial" pitchFamily="34" charset="0"/>
                <a:cs typeface="Arial" pitchFamily="34" charset="0"/>
              </a:rPr>
              <a:t>+44 (0)20 7735 7611</a:t>
            </a:r>
          </a:p>
          <a:p>
            <a:r>
              <a:rPr lang="en-GB" sz="1200">
                <a:solidFill>
                  <a:srgbClr val="4B92DB"/>
                </a:solidFill>
                <a:latin typeface="Arial" pitchFamily="34" charset="0"/>
                <a:cs typeface="Arial" pitchFamily="34" charset="0"/>
              </a:rPr>
              <a:t>Fax: </a:t>
            </a:r>
            <a:r>
              <a:rPr lang="en-GB" sz="1200">
                <a:solidFill>
                  <a:srgbClr val="495965"/>
                </a:solidFill>
                <a:latin typeface="Arial" pitchFamily="34" charset="0"/>
                <a:cs typeface="Arial" pitchFamily="34" charset="0"/>
              </a:rPr>
              <a:t>+44 (0)20 7587 3210</a:t>
            </a:r>
            <a:endParaRPr lang="en-GB" sz="1200" b="1">
              <a:solidFill>
                <a:srgbClr val="495965"/>
              </a:solidFill>
              <a:latin typeface="Arial" pitchFamily="34" charset="0"/>
              <a:cs typeface="Arial" pitchFamily="34" charset="0"/>
            </a:endParaRPr>
          </a:p>
          <a:p>
            <a:r>
              <a:rPr lang="en-GB" sz="1200">
                <a:solidFill>
                  <a:srgbClr val="4B92DB"/>
                </a:solidFill>
                <a:latin typeface="Arial" pitchFamily="34" charset="0"/>
                <a:cs typeface="Arial" pitchFamily="34" charset="0"/>
              </a:rPr>
              <a:t>Email: </a:t>
            </a:r>
            <a:r>
              <a:rPr lang="en-GB" sz="1200">
                <a:solidFill>
                  <a:srgbClr val="495965"/>
                </a:solidFill>
                <a:latin typeface="Arial" pitchFamily="34" charset="0"/>
                <a:cs typeface="Arial" pitchFamily="34" charset="0"/>
                <a:hlinkClick r:id="rId2"/>
              </a:rPr>
              <a:t>info@imo.org</a:t>
            </a:r>
            <a:endParaRPr lang="en-GB" sz="1200">
              <a:solidFill>
                <a:srgbClr val="495965"/>
              </a:solidFill>
              <a:latin typeface="Arial" pitchFamily="34" charset="0"/>
              <a:cs typeface="Arial" pitchFamily="34" charset="0"/>
            </a:endParaRPr>
          </a:p>
          <a:p>
            <a:endParaRPr lang="en-GB" sz="1200">
              <a:solidFill>
                <a:srgbClr val="495965"/>
              </a:solidFill>
              <a:latin typeface="Arial" pitchFamily="34" charset="0"/>
              <a:cs typeface="Arial" pitchFamily="34" charset="0"/>
            </a:endParaRPr>
          </a:p>
        </p:txBody>
      </p:sp>
      <p:sp>
        <p:nvSpPr>
          <p:cNvPr id="9" name="TextBox 8"/>
          <p:cNvSpPr txBox="1"/>
          <p:nvPr userDrawn="1"/>
        </p:nvSpPr>
        <p:spPr>
          <a:xfrm>
            <a:off x="2627784" y="1493203"/>
            <a:ext cx="3888432" cy="324908"/>
          </a:xfrm>
          <a:prstGeom prst="rect">
            <a:avLst/>
          </a:prstGeom>
          <a:noFill/>
        </p:spPr>
        <p:txBody>
          <a:bodyPr wrap="square" lIns="77925" tIns="38963" rIns="77925" bIns="38963" rtlCol="0">
            <a:spAutoFit/>
          </a:bodyPr>
          <a:lstStyle/>
          <a:p>
            <a:r>
              <a:rPr lang="en-GB" sz="1600" b="1">
                <a:solidFill>
                  <a:srgbClr val="495965"/>
                </a:solidFill>
                <a:latin typeface="Arial" pitchFamily="34" charset="0"/>
                <a:cs typeface="Arial" pitchFamily="34" charset="0"/>
              </a:rPr>
              <a:t>International Maritime Organization</a:t>
            </a:r>
            <a:endParaRPr lang="en-GB" sz="1600" b="1">
              <a:solidFill>
                <a:srgbClr val="4B92DB"/>
              </a:solidFill>
              <a:latin typeface="Arial" pitchFamily="34" charset="0"/>
              <a:cs typeface="Arial" pitchFamily="34" charset="0"/>
            </a:endParaRPr>
          </a:p>
        </p:txBody>
      </p:sp>
      <p:cxnSp>
        <p:nvCxnSpPr>
          <p:cNvPr id="10" name="Straight Connector 9"/>
          <p:cNvCxnSpPr/>
          <p:nvPr userDrawn="1"/>
        </p:nvCxnSpPr>
        <p:spPr>
          <a:xfrm>
            <a:off x="2699792" y="1973256"/>
            <a:ext cx="3600400" cy="0"/>
          </a:xfrm>
          <a:prstGeom prst="line">
            <a:avLst/>
          </a:prstGeom>
          <a:ln w="3175">
            <a:solidFill>
              <a:srgbClr val="4B92DB">
                <a:alpha val="31000"/>
              </a:srgbClr>
            </a:solidFill>
          </a:ln>
        </p:spPr>
        <p:style>
          <a:lnRef idx="1">
            <a:schemeClr val="accent2"/>
          </a:lnRef>
          <a:fillRef idx="0">
            <a:schemeClr val="accent2"/>
          </a:fillRef>
          <a:effectRef idx="0">
            <a:schemeClr val="accent2"/>
          </a:effectRef>
          <a:fontRef idx="minor">
            <a:schemeClr val="tx1"/>
          </a:fontRef>
        </p:style>
      </p:cxnSp>
      <p:pic>
        <p:nvPicPr>
          <p:cNvPr id="15" name="Content Placeholder 10" descr="social-media.png"/>
          <p:cNvPicPr>
            <a:picLocks noChangeAspect="1"/>
          </p:cNvPicPr>
          <p:nvPr userDrawn="1"/>
        </p:nvPicPr>
        <p:blipFill>
          <a:blip r:embed="rId3" cstate="email">
            <a:extLst>
              <a:ext uri="{28A0092B-C50C-407E-A947-70E740481C1C}">
                <a14:useLocalDpi xmlns:a14="http://schemas.microsoft.com/office/drawing/2010/main"/>
              </a:ext>
            </a:extLst>
          </a:blip>
          <a:srcRect t="-14255" b="-14255"/>
          <a:stretch>
            <a:fillRect/>
          </a:stretch>
        </p:blipFill>
        <p:spPr bwMode="auto">
          <a:xfrm>
            <a:off x="2195736" y="2924944"/>
            <a:ext cx="5112568" cy="20470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pic>
    </p:spTree>
    <p:extLst>
      <p:ext uri="{BB962C8B-B14F-4D97-AF65-F5344CB8AC3E}">
        <p14:creationId xmlns:p14="http://schemas.microsoft.com/office/powerpoint/2010/main" val="1355883791"/>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289914551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2328976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image" Target="../media/image4.jpeg"/><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95965">
            <a:alpha val="10196"/>
          </a:srgbClr>
        </a:solidFill>
        <a:effectLst/>
      </p:bgPr>
    </p:bg>
    <p:spTree>
      <p:nvGrpSpPr>
        <p:cNvPr id="1" name=""/>
        <p:cNvGrpSpPr/>
        <p:nvPr/>
      </p:nvGrpSpPr>
      <p:grpSpPr>
        <a:xfrm>
          <a:off x="0" y="0"/>
          <a:ext cx="0" cy="0"/>
          <a:chOff x="0" y="0"/>
          <a:chExt cx="0" cy="0"/>
        </a:xfrm>
      </p:grpSpPr>
      <p:sp>
        <p:nvSpPr>
          <p:cNvPr id="1026" name="Rectangle 5"/>
          <p:cNvSpPr>
            <a:spLocks noChangeArrowheads="1"/>
          </p:cNvSpPr>
          <p:nvPr userDrawn="1"/>
        </p:nvSpPr>
        <p:spPr bwMode="auto">
          <a:xfrm>
            <a:off x="0" y="6165852"/>
            <a:ext cx="9144000" cy="692149"/>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688584" name="Rectangle 8"/>
          <p:cNvSpPr>
            <a:spLocks noGrp="1" noChangeArrowheads="1"/>
          </p:cNvSpPr>
          <p:nvPr>
            <p:ph type="sldNum" sz="quarter" idx="4"/>
          </p:nvPr>
        </p:nvSpPr>
        <p:spPr bwMode="auto">
          <a:xfrm>
            <a:off x="4219575" y="6481235"/>
            <a:ext cx="622300" cy="300567"/>
          </a:xfrm>
          <a:prstGeom prst="rect">
            <a:avLst/>
          </a:prstGeom>
          <a:noFill/>
          <a:ln w="9525">
            <a:noFill/>
            <a:miter lim="800000"/>
            <a:headEnd/>
            <a:tailEnd/>
          </a:ln>
          <a:effectLst/>
        </p:spPr>
        <p:txBody>
          <a:bodyPr vert="horz" wrap="square" lIns="107287" tIns="53643" rIns="107287" bIns="53643" numCol="1" anchor="t" anchorCtr="0" compatLnSpc="1">
            <a:prstTxWarp prst="textNoShape">
              <a:avLst/>
            </a:prstTxWarp>
          </a:bodyPr>
          <a:lstStyle>
            <a:lvl1pPr algn="ctr">
              <a:defRPr sz="900">
                <a:solidFill>
                  <a:srgbClr val="4B92DB"/>
                </a:solidFill>
                <a:latin typeface="Arial" charset="0"/>
                <a:cs typeface="Arial" charset="0"/>
              </a:defRPr>
            </a:lvl1pPr>
          </a:lstStyle>
          <a:p>
            <a:pPr>
              <a:defRPr/>
            </a:pPr>
            <a:fld id="{6EA31643-05E5-EE40-8A56-C66CE6241529}" type="slidenum">
              <a:rPr lang="en-GB"/>
              <a:pPr>
                <a:defRPr/>
              </a:pPr>
              <a:t>‹#›</a:t>
            </a:fld>
            <a:endParaRPr lang="en-GB"/>
          </a:p>
        </p:txBody>
      </p:sp>
      <p:pic>
        <p:nvPicPr>
          <p:cNvPr id="1030" name="Picture 6" descr="IMO-logo-rgb.png"/>
          <p:cNvPicPr>
            <a:picLocks noChangeAspect="1"/>
          </p:cNvPicPr>
          <p:nvPr userDrawn="1"/>
        </p:nvPicPr>
        <p:blipFill>
          <a:blip r:embed="rId9" cstate="email">
            <a:extLst>
              <a:ext uri="{28A0092B-C50C-407E-A947-70E740481C1C}">
                <a14:useLocalDpi xmlns:a14="http://schemas.microsoft.com/office/drawing/2010/main"/>
              </a:ext>
            </a:extLst>
          </a:blip>
          <a:srcRect/>
          <a:stretch>
            <a:fillRect/>
          </a:stretch>
        </p:blipFill>
        <p:spPr bwMode="auto">
          <a:xfrm>
            <a:off x="7480300" y="6293663"/>
            <a:ext cx="1555446" cy="4477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TextBox 8"/>
          <p:cNvSpPr txBox="1">
            <a:spLocks noChangeArrowheads="1"/>
          </p:cNvSpPr>
          <p:nvPr userDrawn="1"/>
        </p:nvSpPr>
        <p:spPr bwMode="auto">
          <a:xfrm>
            <a:off x="3" y="6360584"/>
            <a:ext cx="233363" cy="230832"/>
          </a:xfrm>
          <a:prstGeom prst="rect">
            <a:avLst/>
          </a:prstGeom>
          <a:solidFill>
            <a:srgbClr val="495965"/>
          </a:solidFill>
          <a:ln>
            <a:noFill/>
          </a:ln>
        </p:spPr>
        <p:txBody>
          <a:bodyPr>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endParaRPr lang="en-US" sz="900">
              <a:solidFill>
                <a:srgbClr val="FFFFFF"/>
              </a:solidFill>
              <a:latin typeface="Arial" charset="0"/>
            </a:endParaRPr>
          </a:p>
        </p:txBody>
      </p:sp>
    </p:spTree>
  </p:cSld>
  <p:clrMap bg1="lt1" tx1="dk1" bg2="lt2" tx2="dk2" accent1="accent1" accent2="accent2" accent3="accent3" accent4="accent4" accent5="accent5" accent6="accent6" hlink="hlink" folHlink="folHlink"/>
  <p:sldLayoutIdLst>
    <p:sldLayoutId id="2147483967" r:id="rId1"/>
    <p:sldLayoutId id="2147483968" r:id="rId2"/>
    <p:sldLayoutId id="2147483958" r:id="rId3"/>
    <p:sldLayoutId id="2147483962" r:id="rId4"/>
    <p:sldLayoutId id="2147483961" r:id="rId5"/>
    <p:sldLayoutId id="2147483963" r:id="rId6"/>
    <p:sldLayoutId id="2147483973" r:id="rId7"/>
  </p:sldLayoutIdLst>
  <p:transition spd="slow">
    <p:zoom/>
  </p:transition>
  <p:txStyles>
    <p:titleStyle>
      <a:lvl1pPr algn="ctr" rtl="0" eaLnBrk="0" fontAlgn="base" hangingPunct="0">
        <a:spcBef>
          <a:spcPct val="0"/>
        </a:spcBef>
        <a:spcAft>
          <a:spcPct val="0"/>
        </a:spcAft>
        <a:defRPr sz="2400">
          <a:solidFill>
            <a:srgbClr val="4B92DB"/>
          </a:solidFill>
          <a:latin typeface="+mj-lt"/>
          <a:ea typeface="ＭＳ Ｐゴシック" charset="0"/>
          <a:cs typeface="+mj-cs"/>
        </a:defRPr>
      </a:lvl1pPr>
      <a:lvl2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2pPr>
      <a:lvl3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3pPr>
      <a:lvl4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4pPr>
      <a:lvl5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5pPr>
      <a:lvl6pPr marL="536433"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6pPr>
      <a:lvl7pPr marL="1072866"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7pPr>
      <a:lvl8pPr marL="1609298"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8pPr>
      <a:lvl9pPr marL="2145731"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9pPr>
    </p:titleStyle>
    <p:bodyStyle>
      <a:lvl1pPr marL="312738" indent="-250825" algn="l" rtl="0" eaLnBrk="0" fontAlgn="base" hangingPunct="0">
        <a:spcBef>
          <a:spcPct val="20000"/>
        </a:spcBef>
        <a:spcAft>
          <a:spcPct val="0"/>
        </a:spcAft>
        <a:buClr>
          <a:srgbClr val="4B92DB"/>
        </a:buClr>
        <a:buSzPct val="120000"/>
        <a:buFont typeface="Arial" charset="0"/>
        <a:buChar char="•"/>
        <a:defRPr sz="2800">
          <a:solidFill>
            <a:srgbClr val="5E6A71"/>
          </a:solidFill>
          <a:latin typeface="+mn-lt"/>
          <a:ea typeface="ＭＳ Ｐゴシック" charset="0"/>
          <a:cs typeface="+mn-cs"/>
        </a:defRPr>
      </a:lvl1pPr>
      <a:lvl2pPr marL="871538" indent="-244475" algn="l" rtl="0" eaLnBrk="0" fontAlgn="base" hangingPunct="0">
        <a:spcBef>
          <a:spcPct val="20000"/>
        </a:spcBef>
        <a:spcAft>
          <a:spcPct val="0"/>
        </a:spcAft>
        <a:buClr>
          <a:srgbClr val="4B92DB"/>
        </a:buClr>
        <a:buSzPct val="120000"/>
        <a:buFont typeface="Arial" charset="0"/>
        <a:buChar char="•"/>
        <a:defRPr sz="2600">
          <a:solidFill>
            <a:srgbClr val="5E6A71"/>
          </a:solidFill>
          <a:latin typeface="+mn-lt"/>
          <a:ea typeface="+mn-ea"/>
          <a:cs typeface="+mn-cs"/>
        </a:defRPr>
      </a:lvl2pPr>
      <a:lvl3pPr marL="1339850" indent="-215900" algn="l" rtl="0" eaLnBrk="0" fontAlgn="base" hangingPunct="0">
        <a:spcBef>
          <a:spcPct val="20000"/>
        </a:spcBef>
        <a:spcAft>
          <a:spcPct val="0"/>
        </a:spcAft>
        <a:buClr>
          <a:srgbClr val="4B92DB"/>
        </a:buClr>
        <a:buSzPct val="120000"/>
        <a:buFont typeface="Arial" charset="0"/>
        <a:buChar char="•"/>
        <a:defRPr sz="2400">
          <a:solidFill>
            <a:srgbClr val="5E6A71"/>
          </a:solidFill>
          <a:latin typeface="+mn-lt"/>
          <a:ea typeface="+mn-ea"/>
          <a:cs typeface="+mn-cs"/>
        </a:defRPr>
      </a:lvl3pPr>
      <a:lvl4pPr marL="1876425" indent="-215900" algn="l" rtl="0" eaLnBrk="0" fontAlgn="base" hangingPunct="0">
        <a:spcBef>
          <a:spcPct val="20000"/>
        </a:spcBef>
        <a:spcAft>
          <a:spcPct val="0"/>
        </a:spcAft>
        <a:buClr>
          <a:srgbClr val="4B92DB"/>
        </a:buClr>
        <a:buSzPct val="120000"/>
        <a:buFont typeface="Arial" charset="0"/>
        <a:buChar char="•"/>
        <a:defRPr sz="2200">
          <a:solidFill>
            <a:srgbClr val="5E6A71"/>
          </a:solidFill>
          <a:latin typeface="+mn-lt"/>
          <a:ea typeface="+mn-ea"/>
          <a:cs typeface="+mn-cs"/>
        </a:defRPr>
      </a:lvl4pPr>
      <a:lvl5pPr marL="2413000" indent="-215900" algn="l" rtl="0" eaLnBrk="0" fontAlgn="base" hangingPunct="0">
        <a:spcBef>
          <a:spcPct val="20000"/>
        </a:spcBef>
        <a:spcAft>
          <a:spcPct val="0"/>
        </a:spcAft>
        <a:buClr>
          <a:srgbClr val="4B92DB"/>
        </a:buClr>
        <a:buSzPct val="120000"/>
        <a:buFont typeface="Arial" charset="0"/>
        <a:buChar char="•"/>
        <a:defRPr sz="2000">
          <a:solidFill>
            <a:srgbClr val="5E6A71"/>
          </a:solidFill>
          <a:latin typeface="+mn-lt"/>
          <a:ea typeface="+mn-ea"/>
          <a:cs typeface="+mn-cs"/>
        </a:defRPr>
      </a:lvl5pPr>
      <a:lvl6pPr marL="2950380" indent="-268216" algn="l" rtl="0" fontAlgn="base">
        <a:spcBef>
          <a:spcPct val="20000"/>
        </a:spcBef>
        <a:spcAft>
          <a:spcPct val="0"/>
        </a:spcAft>
        <a:buChar char="»"/>
        <a:defRPr sz="2300">
          <a:solidFill>
            <a:schemeClr val="bg1"/>
          </a:solidFill>
          <a:latin typeface="+mn-lt"/>
          <a:ea typeface="+mn-ea"/>
          <a:cs typeface="+mn-cs"/>
        </a:defRPr>
      </a:lvl6pPr>
      <a:lvl7pPr marL="3486813" indent="-268216" algn="l" rtl="0" fontAlgn="base">
        <a:spcBef>
          <a:spcPct val="20000"/>
        </a:spcBef>
        <a:spcAft>
          <a:spcPct val="0"/>
        </a:spcAft>
        <a:buChar char="»"/>
        <a:defRPr sz="2300">
          <a:solidFill>
            <a:schemeClr val="bg1"/>
          </a:solidFill>
          <a:latin typeface="+mn-lt"/>
          <a:ea typeface="+mn-ea"/>
          <a:cs typeface="+mn-cs"/>
        </a:defRPr>
      </a:lvl7pPr>
      <a:lvl8pPr marL="4023246" indent="-268216" algn="l" rtl="0" fontAlgn="base">
        <a:spcBef>
          <a:spcPct val="20000"/>
        </a:spcBef>
        <a:spcAft>
          <a:spcPct val="0"/>
        </a:spcAft>
        <a:buChar char="»"/>
        <a:defRPr sz="2300">
          <a:solidFill>
            <a:schemeClr val="bg1"/>
          </a:solidFill>
          <a:latin typeface="+mn-lt"/>
          <a:ea typeface="+mn-ea"/>
          <a:cs typeface="+mn-cs"/>
        </a:defRPr>
      </a:lvl8pPr>
      <a:lvl9pPr marL="4559678" indent="-268216" algn="l" rtl="0" fontAlgn="base">
        <a:spcBef>
          <a:spcPct val="20000"/>
        </a:spcBef>
        <a:spcAft>
          <a:spcPct val="0"/>
        </a:spcAft>
        <a:buChar char="»"/>
        <a:defRPr sz="2300">
          <a:solidFill>
            <a:schemeClr val="bg1"/>
          </a:solidFill>
          <a:latin typeface="+mn-lt"/>
          <a:ea typeface="+mn-ea"/>
          <a:cs typeface="+mn-cs"/>
        </a:defRPr>
      </a:lvl9pPr>
    </p:bodyStyle>
    <p:otherStyle>
      <a:defPPr>
        <a:defRPr lang="en-US"/>
      </a:defPPr>
      <a:lvl1pPr marL="0" algn="l" defTabSz="536433" rtl="0" eaLnBrk="1" latinLnBrk="0" hangingPunct="1">
        <a:defRPr sz="2100" kern="1200">
          <a:solidFill>
            <a:schemeClr val="tx1"/>
          </a:solidFill>
          <a:latin typeface="+mn-lt"/>
          <a:ea typeface="+mn-ea"/>
          <a:cs typeface="+mn-cs"/>
        </a:defRPr>
      </a:lvl1pPr>
      <a:lvl2pPr marL="536433" algn="l" defTabSz="536433" rtl="0" eaLnBrk="1" latinLnBrk="0" hangingPunct="1">
        <a:defRPr sz="2100" kern="1200">
          <a:solidFill>
            <a:schemeClr val="tx1"/>
          </a:solidFill>
          <a:latin typeface="+mn-lt"/>
          <a:ea typeface="+mn-ea"/>
          <a:cs typeface="+mn-cs"/>
        </a:defRPr>
      </a:lvl2pPr>
      <a:lvl3pPr marL="1072866" algn="l" defTabSz="536433" rtl="0" eaLnBrk="1" latinLnBrk="0" hangingPunct="1">
        <a:defRPr sz="2100" kern="1200">
          <a:solidFill>
            <a:schemeClr val="tx1"/>
          </a:solidFill>
          <a:latin typeface="+mn-lt"/>
          <a:ea typeface="+mn-ea"/>
          <a:cs typeface="+mn-cs"/>
        </a:defRPr>
      </a:lvl3pPr>
      <a:lvl4pPr marL="1609298" algn="l" defTabSz="536433" rtl="0" eaLnBrk="1" latinLnBrk="0" hangingPunct="1">
        <a:defRPr sz="2100" kern="1200">
          <a:solidFill>
            <a:schemeClr val="tx1"/>
          </a:solidFill>
          <a:latin typeface="+mn-lt"/>
          <a:ea typeface="+mn-ea"/>
          <a:cs typeface="+mn-cs"/>
        </a:defRPr>
      </a:lvl4pPr>
      <a:lvl5pPr marL="2145731" algn="l" defTabSz="536433" rtl="0" eaLnBrk="1" latinLnBrk="0" hangingPunct="1">
        <a:defRPr sz="2100" kern="1200">
          <a:solidFill>
            <a:schemeClr val="tx1"/>
          </a:solidFill>
          <a:latin typeface="+mn-lt"/>
          <a:ea typeface="+mn-ea"/>
          <a:cs typeface="+mn-cs"/>
        </a:defRPr>
      </a:lvl5pPr>
      <a:lvl6pPr marL="2682164" algn="l" defTabSz="536433" rtl="0" eaLnBrk="1" latinLnBrk="0" hangingPunct="1">
        <a:defRPr sz="2100" kern="1200">
          <a:solidFill>
            <a:schemeClr val="tx1"/>
          </a:solidFill>
          <a:latin typeface="+mn-lt"/>
          <a:ea typeface="+mn-ea"/>
          <a:cs typeface="+mn-cs"/>
        </a:defRPr>
      </a:lvl6pPr>
      <a:lvl7pPr marL="3218597" algn="l" defTabSz="536433" rtl="0" eaLnBrk="1" latinLnBrk="0" hangingPunct="1">
        <a:defRPr sz="2100" kern="1200">
          <a:solidFill>
            <a:schemeClr val="tx1"/>
          </a:solidFill>
          <a:latin typeface="+mn-lt"/>
          <a:ea typeface="+mn-ea"/>
          <a:cs typeface="+mn-cs"/>
        </a:defRPr>
      </a:lvl7pPr>
      <a:lvl8pPr marL="3755029" algn="l" defTabSz="536433" rtl="0" eaLnBrk="1" latinLnBrk="0" hangingPunct="1">
        <a:defRPr sz="2100" kern="1200">
          <a:solidFill>
            <a:schemeClr val="tx1"/>
          </a:solidFill>
          <a:latin typeface="+mn-lt"/>
          <a:ea typeface="+mn-ea"/>
          <a:cs typeface="+mn-cs"/>
        </a:defRPr>
      </a:lvl8pPr>
      <a:lvl9pPr marL="4291462" algn="l" defTabSz="536433"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2050" name="Line 1"/>
          <p:cNvSpPr>
            <a:spLocks noChangeShapeType="1"/>
          </p:cNvSpPr>
          <p:nvPr/>
        </p:nvSpPr>
        <p:spPr bwMode="auto">
          <a:xfrm>
            <a:off x="-36513" y="763588"/>
            <a:ext cx="8424863" cy="0"/>
          </a:xfrm>
          <a:prstGeom prst="line">
            <a:avLst/>
          </a:prstGeom>
          <a:noFill/>
          <a:ln w="38100">
            <a:solidFill>
              <a:srgbClr val="FFFFFF"/>
            </a:solidFill>
            <a:round/>
            <a:headEnd/>
            <a:tailEnd/>
          </a:ln>
          <a:extLst>
            <a:ext uri="{909E8E84-426E-40dd-AFC4-6F175D3DCCD1}">
              <a14:hiddenFill xmlns:a14="http://schemas.microsoft.com/office/drawing/2010/main" xmlns="">
                <a:noFill/>
              </a14:hiddenFill>
            </a:ext>
          </a:extLst>
        </p:spPr>
        <p:txBody>
          <a:bodyPr lIns="0" tIns="0" rIns="0" bIns="0"/>
          <a:lstStyle/>
          <a:p>
            <a:pPr eaLnBrk="0" hangingPunct="0"/>
            <a:endParaRPr lang="en-GB" sz="2400">
              <a:solidFill>
                <a:srgbClr val="000000"/>
              </a:solidFill>
              <a:latin typeface="Arial" panose="020B0604020202020204" pitchFamily="34" charset="0"/>
              <a:ea typeface="MS PGothic" panose="020B0600070205080204" pitchFamily="34" charset="-128"/>
              <a:sym typeface="Arial" panose="020B0604020202020204" pitchFamily="34" charset="0"/>
            </a:endParaRPr>
          </a:p>
        </p:txBody>
      </p:sp>
      <p:pic>
        <p:nvPicPr>
          <p:cNvPr id="2051" name="Picture 2" descr="IMO-logo-rgb"/>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258050" y="6143625"/>
            <a:ext cx="1690688" cy="490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2" name="Picture 3" descr="Slide1"/>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3" name="Picture 4" descr="IMO-logo-rgb"/>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258050" y="6143625"/>
            <a:ext cx="1690688" cy="490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4" name="Rectangle 5"/>
          <p:cNvSpPr>
            <a:spLocks noGrp="1"/>
          </p:cNvSpPr>
          <p:nvPr>
            <p:ph type="title"/>
          </p:nvPr>
        </p:nvSpPr>
        <p:spPr bwMode="auto">
          <a:xfrm>
            <a:off x="0" y="168275"/>
            <a:ext cx="8929688" cy="1430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45719" tIns="45719" rIns="45719" bIns="45719" numCol="1" anchor="t" anchorCtr="0" compatLnSpc="1">
            <a:prstTxWarp prst="textNoShape">
              <a:avLst/>
            </a:prstTxWarp>
          </a:bodyPr>
          <a:lstStyle/>
          <a:p>
            <a:pPr lvl="0"/>
            <a:r>
              <a:rPr lang="en-US" altLang="en-US">
                <a:sym typeface="Helvetica" pitchFamily="34" charset="0"/>
              </a:rPr>
              <a:t>Click to edit Master title style</a:t>
            </a:r>
          </a:p>
        </p:txBody>
      </p:sp>
    </p:spTree>
    <p:extLst>
      <p:ext uri="{BB962C8B-B14F-4D97-AF65-F5344CB8AC3E}">
        <p14:creationId xmlns:p14="http://schemas.microsoft.com/office/powerpoint/2010/main" val="4154539188"/>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Lst>
  <p:transition/>
  <p:txStyles>
    <p:titleStyle>
      <a:lvl1pPr algn="l" defTabSz="457200" rtl="0" eaLnBrk="0" fontAlgn="base" hangingPunct="0">
        <a:spcBef>
          <a:spcPct val="0"/>
        </a:spcBef>
        <a:spcAft>
          <a:spcPct val="0"/>
        </a:spcAft>
        <a:defRPr sz="1200">
          <a:solidFill>
            <a:srgbClr val="000000"/>
          </a:solidFill>
          <a:latin typeface="+mj-lt"/>
          <a:ea typeface="MS PGothic" panose="020B0600070205080204" pitchFamily="34" charset="-128"/>
          <a:cs typeface="+mj-cs"/>
          <a:sym typeface="Helvetica" pitchFamily="34" charset="0"/>
        </a:defRPr>
      </a:lvl1pPr>
      <a:lvl2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2pPr>
      <a:lvl3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3pPr>
      <a:lvl4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4pPr>
      <a:lvl5pPr algn="l" defTabSz="457200" rtl="0" eaLnBrk="0" fontAlgn="base" hangingPunct="0">
        <a:spcBef>
          <a:spcPct val="0"/>
        </a:spcBef>
        <a:spcAft>
          <a:spcPct val="0"/>
        </a:spcAft>
        <a:defRPr sz="1200">
          <a:solidFill>
            <a:srgbClr val="000000"/>
          </a:solidFill>
          <a:latin typeface="Helvetica" charset="0"/>
          <a:ea typeface="MS PGothic" panose="020B0600070205080204" pitchFamily="34" charset="-128"/>
          <a:cs typeface="Helvetica" charset="0"/>
          <a:sym typeface="Helvetica" pitchFamily="34" charset="0"/>
        </a:defRPr>
      </a:lvl5pPr>
      <a:lvl6pPr marL="4572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Helvetica" charset="0"/>
          <a:cs typeface="Helvetica" charset="0"/>
          <a:sym typeface="Helvetica" charset="0"/>
        </a:defRPr>
      </a:lvl9pPr>
    </p:titleStyle>
    <p:bodyStyle>
      <a:lvl1pPr marL="342900" indent="-342900" algn="l" defTabSz="457200" rtl="0" eaLnBrk="0" fontAlgn="base" hangingPunct="0">
        <a:spcBef>
          <a:spcPct val="0"/>
        </a:spcBef>
        <a:spcAft>
          <a:spcPct val="0"/>
        </a:spcAft>
        <a:defRPr sz="1200">
          <a:solidFill>
            <a:srgbClr val="000000"/>
          </a:solidFill>
          <a:latin typeface="+mn-lt"/>
          <a:ea typeface="MS PGothic" panose="020B0600070205080204" pitchFamily="34" charset="-128"/>
          <a:cs typeface="+mn-cs"/>
          <a:sym typeface="Helvetica" pitchFamily="34" charset="0"/>
        </a:defRPr>
      </a:lvl1pPr>
      <a:lvl2pPr marL="228600" indent="2286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2pPr>
      <a:lvl3pPr marL="457200" indent="4572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3pPr>
      <a:lvl4pPr marL="685800" indent="6858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4pPr>
      <a:lvl5pPr marL="914400" indent="914400" algn="l" defTabSz="457200" rtl="0" eaLnBrk="0" fontAlgn="base" hangingPunct="0">
        <a:spcBef>
          <a:spcPct val="0"/>
        </a:spcBef>
        <a:spcAft>
          <a:spcPct val="0"/>
        </a:spcAft>
        <a:defRPr sz="1200">
          <a:solidFill>
            <a:srgbClr val="000000"/>
          </a:solidFill>
          <a:latin typeface="+mn-lt"/>
          <a:ea typeface="+mn-ea"/>
          <a:cs typeface="+mn-cs"/>
          <a:sym typeface="Helvetica" pitchFamily="34" charset="0"/>
        </a:defRPr>
      </a:lvl5pPr>
      <a:lvl6pPr marL="1371600" algn="l" defTabSz="457200" rtl="0" fontAlgn="base" hangingPunct="0">
        <a:spcBef>
          <a:spcPct val="0"/>
        </a:spcBef>
        <a:spcAft>
          <a:spcPct val="0"/>
        </a:spcAft>
        <a:defRPr sz="1200">
          <a:solidFill>
            <a:srgbClr val="000000"/>
          </a:solidFill>
          <a:latin typeface="+mn-lt"/>
          <a:ea typeface="+mn-ea"/>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mn-ea"/>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mn-ea"/>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mn-ea"/>
          <a:cs typeface="+mn-cs"/>
          <a:sym typeface="Helvetic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2333625" y="2520951"/>
            <a:ext cx="18466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endParaRPr lang="en-US" sz="1800">
              <a:solidFill>
                <a:srgbClr val="000000"/>
              </a:solidFill>
            </a:endParaRPr>
          </a:p>
        </p:txBody>
      </p:sp>
      <p:sp>
        <p:nvSpPr>
          <p:cNvPr id="20483" name="Rectangle 4"/>
          <p:cNvSpPr>
            <a:spLocks noGrp="1" noChangeArrowheads="1"/>
          </p:cNvSpPr>
          <p:nvPr>
            <p:ph type="title"/>
          </p:nvPr>
        </p:nvSpPr>
        <p:spPr>
          <a:xfrm>
            <a:off x="1187624" y="1484786"/>
            <a:ext cx="5832648" cy="1152126"/>
          </a:xfrm>
        </p:spPr>
        <p:txBody>
          <a:bodyPr/>
          <a:lstStyle/>
          <a:p>
            <a:r>
              <a:rPr lang="en-GB" sz="2400" dirty="0">
                <a:latin typeface="Arial" charset="0"/>
              </a:rPr>
              <a:t>Update on the UN conference on marine biodiversity of areas beyond national jurisdiction (BBNJ)</a:t>
            </a:r>
          </a:p>
        </p:txBody>
      </p:sp>
      <p:sp>
        <p:nvSpPr>
          <p:cNvPr id="5" name="Rectangle 4"/>
          <p:cNvSpPr txBox="1">
            <a:spLocks noChangeArrowheads="1"/>
          </p:cNvSpPr>
          <p:nvPr/>
        </p:nvSpPr>
        <p:spPr bwMode="auto">
          <a:xfrm>
            <a:off x="1187624" y="2708920"/>
            <a:ext cx="5832648" cy="360040"/>
          </a:xfrm>
          <a:prstGeom prst="rect">
            <a:avLst/>
          </a:prstGeom>
          <a:solidFill>
            <a:schemeClr val="tx1"/>
          </a:solidFill>
          <a:ln w="9525">
            <a:solidFill>
              <a:srgbClr val="000000">
                <a:alpha val="0"/>
              </a:srgbClr>
            </a:solidFill>
            <a:miter lim="800000"/>
            <a:headEnd/>
            <a:tailEnd/>
          </a:ln>
          <a:effectLst/>
        </p:spPr>
        <p:txBody>
          <a:bodyPr/>
          <a:lstStyle>
            <a:lvl1pPr algn="l" rtl="0" eaLnBrk="0" fontAlgn="base" hangingPunct="0">
              <a:spcBef>
                <a:spcPct val="0"/>
              </a:spcBef>
              <a:spcAft>
                <a:spcPct val="0"/>
              </a:spcAft>
              <a:defRPr sz="1800">
                <a:solidFill>
                  <a:schemeClr val="bg1"/>
                </a:solidFill>
                <a:latin typeface="+mj-lt"/>
                <a:ea typeface="ＭＳ Ｐゴシック" charset="0"/>
                <a:cs typeface="+mj-cs"/>
              </a:defRPr>
            </a:lvl1pPr>
            <a:lvl2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2pPr>
            <a:lvl3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3pPr>
            <a:lvl4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4pPr>
            <a:lvl5pPr algn="ctr" rtl="0" eaLnBrk="0" fontAlgn="base" hangingPunct="0">
              <a:spcBef>
                <a:spcPct val="0"/>
              </a:spcBef>
              <a:spcAft>
                <a:spcPct val="0"/>
              </a:spcAft>
              <a:defRPr sz="2400">
                <a:solidFill>
                  <a:srgbClr val="4B92DB"/>
                </a:solidFill>
                <a:latin typeface="Arial" pitchFamily="-107" charset="0"/>
                <a:ea typeface="ＭＳ Ｐゴシック" charset="0"/>
                <a:cs typeface="Arial" pitchFamily="-107" charset="0"/>
              </a:defRPr>
            </a:lvl5pPr>
            <a:lvl6pPr marL="536433"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6pPr>
            <a:lvl7pPr marL="1072866"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7pPr>
            <a:lvl8pPr marL="1609298"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8pPr>
            <a:lvl9pPr marL="2145731" algn="ctr" rtl="0" fontAlgn="base">
              <a:spcBef>
                <a:spcPct val="0"/>
              </a:spcBef>
              <a:spcAft>
                <a:spcPct val="0"/>
              </a:spcAft>
              <a:defRPr sz="3800" b="1">
                <a:solidFill>
                  <a:srgbClr val="FFFF00"/>
                </a:solidFill>
                <a:latin typeface="Arial" pitchFamily="-107" charset="0"/>
                <a:ea typeface="Arial" pitchFamily="-107" charset="0"/>
                <a:cs typeface="Arial" pitchFamily="-107" charset="0"/>
              </a:defRPr>
            </a:lvl9pPr>
          </a:lstStyle>
          <a:p>
            <a:r>
              <a:rPr lang="en-GB" sz="1200" kern="0" dirty="0">
                <a:latin typeface="Arial" charset="0"/>
              </a:rPr>
              <a:t>Information session for IMO Member States, 21 June 2019</a:t>
            </a:r>
            <a:br>
              <a:rPr lang="en-GB" sz="1200" kern="0" dirty="0">
                <a:latin typeface="Arial" charset="0"/>
              </a:rPr>
            </a:br>
            <a:endParaRPr lang="en-GB" sz="1200" kern="0" dirty="0">
              <a:latin typeface="Arial" charset="0"/>
            </a:endParaRPr>
          </a:p>
        </p:txBody>
      </p:sp>
      <p:sp>
        <p:nvSpPr>
          <p:cNvPr id="6" name="TextBox 8"/>
          <p:cNvSpPr txBox="1">
            <a:spLocks noChangeArrowheads="1"/>
          </p:cNvSpPr>
          <p:nvPr/>
        </p:nvSpPr>
        <p:spPr bwMode="auto">
          <a:xfrm>
            <a:off x="251520" y="6165304"/>
            <a:ext cx="5400600" cy="415498"/>
          </a:xfrm>
          <a:prstGeom prst="rect">
            <a:avLst/>
          </a:prstGeom>
          <a:solidFill>
            <a:srgbClr val="4B92DB"/>
          </a:solidFill>
          <a:ln>
            <a:noFill/>
          </a:ln>
        </p:spPr>
        <p:txBody>
          <a:bodyPr wrap="square">
            <a:spAutoFit/>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defRPr/>
            </a:pPr>
            <a:r>
              <a:rPr lang="en-US" sz="1050" dirty="0">
                <a:solidFill>
                  <a:srgbClr val="FFFFFF"/>
                </a:solidFill>
                <a:latin typeface="Arial" charset="0"/>
              </a:rPr>
              <a:t>Dorota Lost-Sieminska Deputy Director/Head, Legal Affairs Office, LED</a:t>
            </a:r>
          </a:p>
          <a:p>
            <a:pPr eaLnBrk="1" hangingPunct="1">
              <a:defRPr/>
            </a:pPr>
            <a:r>
              <a:rPr lang="en-US" sz="1050" dirty="0">
                <a:solidFill>
                  <a:srgbClr val="FFFFFF"/>
                </a:solidFill>
                <a:latin typeface="Arial" charset="0"/>
              </a:rPr>
              <a:t>Fredrik Haag, Head, Office for the London Convention/Protocol and Ocean Affairs, MED</a:t>
            </a:r>
          </a:p>
        </p:txBody>
      </p:sp>
    </p:spTree>
    <p:extLst>
      <p:ext uri="{BB962C8B-B14F-4D97-AF65-F5344CB8AC3E}">
        <p14:creationId xmlns:p14="http://schemas.microsoft.com/office/powerpoint/2010/main" val="93011096"/>
      </p:ext>
    </p:extLst>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9CDAC9-8D0C-4DC2-9C19-98FDD27B1D8F}"/>
              </a:ext>
            </a:extLst>
          </p:cNvPr>
          <p:cNvSpPr>
            <a:spLocks noGrp="1"/>
          </p:cNvSpPr>
          <p:nvPr>
            <p:ph idx="1"/>
          </p:nvPr>
        </p:nvSpPr>
        <p:spPr/>
        <p:txBody>
          <a:bodyPr/>
          <a:lstStyle/>
          <a:p>
            <a:pPr lvl="1"/>
            <a:endParaRPr lang="en-GB" dirty="0">
              <a:solidFill>
                <a:schemeClr val="tx1"/>
              </a:solidFill>
            </a:endParaRPr>
          </a:p>
          <a:p>
            <a:r>
              <a:rPr lang="en-GB" dirty="0">
                <a:solidFill>
                  <a:schemeClr val="tx1"/>
                </a:solidFill>
              </a:rPr>
              <a:t>Formal Safety Assessments (FSA):</a:t>
            </a:r>
          </a:p>
          <a:p>
            <a:endParaRPr lang="en-GB" dirty="0">
              <a:solidFill>
                <a:schemeClr val="tx1"/>
              </a:solidFill>
            </a:endParaRPr>
          </a:p>
          <a:p>
            <a:pPr lvl="1"/>
            <a:r>
              <a:rPr lang="en-GB" dirty="0">
                <a:solidFill>
                  <a:schemeClr val="tx1"/>
                </a:solidFill>
              </a:rPr>
              <a:t>FSA’s require consideration of potential environmental damage, clean-up costs, cost/benefit with respect to the environment</a:t>
            </a:r>
          </a:p>
          <a:p>
            <a:pPr lvl="1"/>
            <a:endParaRPr lang="en-GB" dirty="0">
              <a:solidFill>
                <a:schemeClr val="tx1"/>
              </a:solidFill>
            </a:endParaRPr>
          </a:p>
          <a:p>
            <a:pPr lvl="1"/>
            <a:r>
              <a:rPr lang="en-GB" dirty="0">
                <a:solidFill>
                  <a:schemeClr val="tx1"/>
                </a:solidFill>
              </a:rPr>
              <a:t>See MSC-MEPC.2/Circ.12/Rev.2)</a:t>
            </a:r>
          </a:p>
          <a:p>
            <a:pPr lvl="1"/>
            <a:endParaRPr lang="en-GB" dirty="0"/>
          </a:p>
          <a:p>
            <a:pPr lvl="1"/>
            <a:endParaRPr lang="en-GB" dirty="0"/>
          </a:p>
          <a:p>
            <a:pPr lvl="1"/>
            <a:endParaRPr lang="en-GB" dirty="0"/>
          </a:p>
        </p:txBody>
      </p:sp>
      <p:sp>
        <p:nvSpPr>
          <p:cNvPr id="3" name="Title 2">
            <a:extLst>
              <a:ext uri="{FF2B5EF4-FFF2-40B4-BE49-F238E27FC236}">
                <a16:creationId xmlns:a16="http://schemas.microsoft.com/office/drawing/2014/main" id="{7B40744F-D39D-41A4-86D2-D51CF0CA92AB}"/>
              </a:ext>
            </a:extLst>
          </p:cNvPr>
          <p:cNvSpPr>
            <a:spLocks noGrp="1"/>
          </p:cNvSpPr>
          <p:nvPr>
            <p:ph type="title"/>
          </p:nvPr>
        </p:nvSpPr>
        <p:spPr/>
        <p:txBody>
          <a:bodyPr/>
          <a:lstStyle/>
          <a:p>
            <a:r>
              <a:rPr lang="en-US" sz="2400" b="1" dirty="0">
                <a:solidFill>
                  <a:srgbClr val="0070C0"/>
                </a:solidFill>
              </a:rPr>
              <a:t>Environmental Impact Assessments, continued</a:t>
            </a:r>
            <a:endParaRPr lang="en-GB" sz="2400" dirty="0">
              <a:solidFill>
                <a:srgbClr val="0070C0"/>
              </a:solidFill>
            </a:endParaRPr>
          </a:p>
        </p:txBody>
      </p:sp>
    </p:spTree>
    <p:extLst>
      <p:ext uri="{BB962C8B-B14F-4D97-AF65-F5344CB8AC3E}">
        <p14:creationId xmlns:p14="http://schemas.microsoft.com/office/powerpoint/2010/main" val="338970704"/>
      </p:ext>
    </p:extLst>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9CDAC9-8D0C-4DC2-9C19-98FDD27B1D8F}"/>
              </a:ext>
            </a:extLst>
          </p:cNvPr>
          <p:cNvSpPr>
            <a:spLocks noGrp="1"/>
          </p:cNvSpPr>
          <p:nvPr>
            <p:ph idx="1"/>
          </p:nvPr>
        </p:nvSpPr>
        <p:spPr/>
        <p:txBody>
          <a:bodyPr/>
          <a:lstStyle/>
          <a:p>
            <a:pPr lvl="1"/>
            <a:endParaRPr lang="en-GB" dirty="0"/>
          </a:p>
          <a:p>
            <a:r>
              <a:rPr lang="en-GB" dirty="0">
                <a:solidFill>
                  <a:schemeClr val="tx1"/>
                </a:solidFill>
              </a:rPr>
              <a:t>Discussions at the IGC includes a variety of options for possible EIAs under the new BBNJ treaty</a:t>
            </a:r>
          </a:p>
          <a:p>
            <a:endParaRPr lang="en-GB" dirty="0">
              <a:solidFill>
                <a:schemeClr val="tx1"/>
              </a:solidFill>
            </a:endParaRPr>
          </a:p>
          <a:p>
            <a:r>
              <a:rPr lang="en-US" dirty="0">
                <a:solidFill>
                  <a:schemeClr val="tx1"/>
                </a:solidFill>
              </a:rPr>
              <a:t>Possible list of activities which do not require EIA – shipping (?)</a:t>
            </a:r>
          </a:p>
          <a:p>
            <a:pPr marL="627063" lvl="1" indent="0">
              <a:buNone/>
            </a:pPr>
            <a:endParaRPr lang="en-GB" dirty="0">
              <a:solidFill>
                <a:schemeClr val="tx1"/>
              </a:solidFill>
            </a:endParaRPr>
          </a:p>
          <a:p>
            <a:r>
              <a:rPr lang="en-GB" dirty="0">
                <a:solidFill>
                  <a:schemeClr val="tx1"/>
                </a:solidFill>
              </a:rPr>
              <a:t>Any new tools developed under the instrument should be complimentary in nature to the existing IMO tools, standards and guidelines, and work in tandem with the existing IMO regime</a:t>
            </a:r>
          </a:p>
          <a:p>
            <a:pPr lvl="1"/>
            <a:endParaRPr lang="en-GB" dirty="0"/>
          </a:p>
          <a:p>
            <a:pPr lvl="1"/>
            <a:endParaRPr lang="en-GB" dirty="0"/>
          </a:p>
        </p:txBody>
      </p:sp>
      <p:sp>
        <p:nvSpPr>
          <p:cNvPr id="3" name="Title 2">
            <a:extLst>
              <a:ext uri="{FF2B5EF4-FFF2-40B4-BE49-F238E27FC236}">
                <a16:creationId xmlns:a16="http://schemas.microsoft.com/office/drawing/2014/main" id="{7B40744F-D39D-41A4-86D2-D51CF0CA92AB}"/>
              </a:ext>
            </a:extLst>
          </p:cNvPr>
          <p:cNvSpPr>
            <a:spLocks noGrp="1"/>
          </p:cNvSpPr>
          <p:nvPr>
            <p:ph type="title"/>
          </p:nvPr>
        </p:nvSpPr>
        <p:spPr/>
        <p:txBody>
          <a:bodyPr/>
          <a:lstStyle/>
          <a:p>
            <a:r>
              <a:rPr lang="en-US" sz="2400" b="1" dirty="0">
                <a:solidFill>
                  <a:srgbClr val="0070C0"/>
                </a:solidFill>
              </a:rPr>
              <a:t>Environmental Impact Assessments, continued</a:t>
            </a:r>
            <a:endParaRPr lang="en-GB" sz="2400" dirty="0">
              <a:solidFill>
                <a:srgbClr val="0070C0"/>
              </a:solidFill>
            </a:endParaRPr>
          </a:p>
        </p:txBody>
      </p:sp>
    </p:spTree>
    <p:extLst>
      <p:ext uri="{BB962C8B-B14F-4D97-AF65-F5344CB8AC3E}">
        <p14:creationId xmlns:p14="http://schemas.microsoft.com/office/powerpoint/2010/main" val="3755500428"/>
      </p:ext>
    </p:extLst>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9CDAC9-8D0C-4DC2-9C19-98FDD27B1D8F}"/>
              </a:ext>
            </a:extLst>
          </p:cNvPr>
          <p:cNvSpPr>
            <a:spLocks noGrp="1"/>
          </p:cNvSpPr>
          <p:nvPr>
            <p:ph idx="1"/>
          </p:nvPr>
        </p:nvSpPr>
        <p:spPr/>
        <p:txBody>
          <a:bodyPr/>
          <a:lstStyle/>
          <a:p>
            <a:pPr marL="61913" indent="0">
              <a:buNone/>
            </a:pPr>
            <a:endParaRPr lang="en-US" sz="2000" dirty="0"/>
          </a:p>
          <a:p>
            <a:r>
              <a:rPr lang="en-US" sz="2000" dirty="0">
                <a:solidFill>
                  <a:schemeClr val="tx1"/>
                </a:solidFill>
              </a:rPr>
              <a:t>IMO opposes the direct application of the BBNJ instrument on EIAs under IMO’s framework</a:t>
            </a:r>
          </a:p>
          <a:p>
            <a:endParaRPr lang="en-US" sz="2000" dirty="0">
              <a:solidFill>
                <a:schemeClr val="tx1"/>
              </a:solidFill>
            </a:endParaRPr>
          </a:p>
          <a:p>
            <a:r>
              <a:rPr lang="en-US" sz="2000" dirty="0">
                <a:solidFill>
                  <a:schemeClr val="tx1"/>
                </a:solidFill>
              </a:rPr>
              <a:t>If new global standards and guidelines are to be developed </a:t>
            </a:r>
            <a:r>
              <a:rPr lang="mr-IN" sz="2000" dirty="0">
                <a:solidFill>
                  <a:schemeClr val="tx1"/>
                </a:solidFill>
              </a:rPr>
              <a:t>–</a:t>
            </a:r>
            <a:r>
              <a:rPr lang="en-US" sz="2000" dirty="0">
                <a:solidFill>
                  <a:schemeClr val="tx1"/>
                </a:solidFill>
              </a:rPr>
              <a:t> IMO needs to participate to avoid duplication</a:t>
            </a:r>
          </a:p>
          <a:p>
            <a:pPr marL="61913" indent="0">
              <a:buNone/>
            </a:pPr>
            <a:endParaRPr lang="en-US" sz="2000" dirty="0">
              <a:solidFill>
                <a:schemeClr val="tx1"/>
              </a:solidFill>
            </a:endParaRPr>
          </a:p>
          <a:p>
            <a:r>
              <a:rPr lang="en-US" sz="2000" dirty="0">
                <a:solidFill>
                  <a:schemeClr val="tx1"/>
                </a:solidFill>
              </a:rPr>
              <a:t>IMO supports that the Organization should be included in public notification and consultation processes regarding EIA</a:t>
            </a:r>
          </a:p>
          <a:p>
            <a:endParaRPr lang="en-US" sz="2000" dirty="0">
              <a:solidFill>
                <a:schemeClr val="tx1"/>
              </a:solidFill>
            </a:endParaRPr>
          </a:p>
          <a:p>
            <a:pPr lvl="0"/>
            <a:r>
              <a:rPr lang="en-US" sz="2000" dirty="0">
                <a:solidFill>
                  <a:schemeClr val="tx1"/>
                </a:solidFill>
              </a:rPr>
              <a:t>Ensure that the outcomes do not to disrupt the existing legal framework, and in particular the principles of freedom of the high seas and navigation rights, including “innocent passage” and “transit passage”</a:t>
            </a:r>
            <a:endParaRPr lang="en-GB" sz="2000" dirty="0">
              <a:solidFill>
                <a:schemeClr val="tx1"/>
              </a:solidFill>
            </a:endParaRPr>
          </a:p>
          <a:p>
            <a:pPr marL="61913" indent="0">
              <a:buNone/>
            </a:pPr>
            <a:r>
              <a:rPr lang="en-US" sz="2000" b="1" dirty="0"/>
              <a:t> </a:t>
            </a:r>
            <a:endParaRPr lang="en-GB" sz="2000" dirty="0"/>
          </a:p>
          <a:p>
            <a:endParaRPr lang="en-GB" sz="2000" dirty="0"/>
          </a:p>
        </p:txBody>
      </p:sp>
      <p:sp>
        <p:nvSpPr>
          <p:cNvPr id="3" name="Title 2">
            <a:extLst>
              <a:ext uri="{FF2B5EF4-FFF2-40B4-BE49-F238E27FC236}">
                <a16:creationId xmlns:a16="http://schemas.microsoft.com/office/drawing/2014/main" id="{7B40744F-D39D-41A4-86D2-D51CF0CA92AB}"/>
              </a:ext>
            </a:extLst>
          </p:cNvPr>
          <p:cNvSpPr>
            <a:spLocks noGrp="1"/>
          </p:cNvSpPr>
          <p:nvPr>
            <p:ph type="title"/>
          </p:nvPr>
        </p:nvSpPr>
        <p:spPr/>
        <p:txBody>
          <a:bodyPr/>
          <a:lstStyle/>
          <a:p>
            <a:r>
              <a:rPr lang="en-US" sz="2400" b="1" dirty="0">
                <a:solidFill>
                  <a:srgbClr val="0070C0"/>
                </a:solidFill>
              </a:rPr>
              <a:t>Environmental Impact Assessments, continued</a:t>
            </a:r>
            <a:endParaRPr lang="en-GB" sz="2400" dirty="0">
              <a:solidFill>
                <a:srgbClr val="0070C0"/>
              </a:solidFill>
            </a:endParaRPr>
          </a:p>
        </p:txBody>
      </p:sp>
    </p:spTree>
    <p:extLst>
      <p:ext uri="{BB962C8B-B14F-4D97-AF65-F5344CB8AC3E}">
        <p14:creationId xmlns:p14="http://schemas.microsoft.com/office/powerpoint/2010/main" val="602911205"/>
      </p:ext>
    </p:extLst>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A3946B-B4C8-4870-84A7-341FDCE283A1}"/>
              </a:ext>
            </a:extLst>
          </p:cNvPr>
          <p:cNvSpPr>
            <a:spLocks noGrp="1"/>
          </p:cNvSpPr>
          <p:nvPr>
            <p:ph idx="1"/>
          </p:nvPr>
        </p:nvSpPr>
        <p:spPr/>
        <p:txBody>
          <a:bodyPr/>
          <a:lstStyle/>
          <a:p>
            <a:pPr>
              <a:lnSpc>
                <a:spcPct val="150000"/>
              </a:lnSpc>
            </a:pPr>
            <a:r>
              <a:rPr lang="en-US" dirty="0">
                <a:solidFill>
                  <a:schemeClr val="tx1"/>
                </a:solidFill>
              </a:rPr>
              <a:t>States, directly or through competent international organizations, shall promote cooperation in CB&amp;TMT to assist developing countries in achieving the objectives of the instrument</a:t>
            </a:r>
          </a:p>
          <a:p>
            <a:pPr>
              <a:lnSpc>
                <a:spcPct val="150000"/>
              </a:lnSpc>
            </a:pPr>
            <a:r>
              <a:rPr lang="en-US" dirty="0">
                <a:solidFill>
                  <a:schemeClr val="tx1"/>
                </a:solidFill>
              </a:rPr>
              <a:t>Promoting technical cooperation constitutes a major part of the IMO’s work, thus IMO should be recognized as one of the competent organizations</a:t>
            </a:r>
            <a:endParaRPr lang="en-GB" dirty="0">
              <a:solidFill>
                <a:schemeClr val="tx1"/>
              </a:solidFill>
            </a:endParaRPr>
          </a:p>
        </p:txBody>
      </p:sp>
      <p:sp>
        <p:nvSpPr>
          <p:cNvPr id="3" name="Title 2">
            <a:extLst>
              <a:ext uri="{FF2B5EF4-FFF2-40B4-BE49-F238E27FC236}">
                <a16:creationId xmlns:a16="http://schemas.microsoft.com/office/drawing/2014/main" id="{314EE04D-A63C-4081-B035-84F893D18765}"/>
              </a:ext>
            </a:extLst>
          </p:cNvPr>
          <p:cNvSpPr>
            <a:spLocks noGrp="1"/>
          </p:cNvSpPr>
          <p:nvPr>
            <p:ph type="title"/>
          </p:nvPr>
        </p:nvSpPr>
        <p:spPr/>
        <p:txBody>
          <a:bodyPr/>
          <a:lstStyle/>
          <a:p>
            <a:r>
              <a:rPr lang="en-US" b="1" dirty="0"/>
              <a:t>Capacity building and the transfer of marine technology</a:t>
            </a:r>
            <a:endParaRPr lang="en-GB" b="1" dirty="0"/>
          </a:p>
        </p:txBody>
      </p:sp>
    </p:spTree>
    <p:extLst>
      <p:ext uri="{BB962C8B-B14F-4D97-AF65-F5344CB8AC3E}">
        <p14:creationId xmlns:p14="http://schemas.microsoft.com/office/powerpoint/2010/main" val="3296197612"/>
      </p:ext>
    </p:extLst>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4F3B00-78B4-4B9B-90C3-0A98F5E3F623}"/>
              </a:ext>
            </a:extLst>
          </p:cNvPr>
          <p:cNvSpPr>
            <a:spLocks noGrp="1"/>
          </p:cNvSpPr>
          <p:nvPr>
            <p:ph idx="1"/>
          </p:nvPr>
        </p:nvSpPr>
        <p:spPr/>
        <p:txBody>
          <a:bodyPr/>
          <a:lstStyle/>
          <a:p>
            <a:pPr>
              <a:lnSpc>
                <a:spcPct val="150000"/>
              </a:lnSpc>
            </a:pPr>
            <a:r>
              <a:rPr lang="en-US" dirty="0">
                <a:solidFill>
                  <a:schemeClr val="tx1"/>
                </a:solidFill>
              </a:rPr>
              <a:t>The BBNJ instrument may contain a list of needs and activities (currently 40 activities listed)</a:t>
            </a:r>
          </a:p>
          <a:p>
            <a:pPr>
              <a:lnSpc>
                <a:spcPct val="150000"/>
              </a:lnSpc>
            </a:pPr>
            <a:r>
              <a:rPr lang="en-US" dirty="0">
                <a:solidFill>
                  <a:schemeClr val="tx1"/>
                </a:solidFill>
              </a:rPr>
              <a:t>The list will be updated in response to evolving needs of States and regions</a:t>
            </a:r>
          </a:p>
          <a:p>
            <a:pPr>
              <a:lnSpc>
                <a:spcPct val="150000"/>
              </a:lnSpc>
            </a:pPr>
            <a:r>
              <a:rPr lang="en-US" dirty="0">
                <a:solidFill>
                  <a:schemeClr val="tx1"/>
                </a:solidFill>
              </a:rPr>
              <a:t>Possible ad hoc working groups/subsidiary bodies to develop the list</a:t>
            </a:r>
          </a:p>
          <a:p>
            <a:pPr marL="61913" indent="0">
              <a:lnSpc>
                <a:spcPct val="150000"/>
              </a:lnSpc>
              <a:buNone/>
            </a:pPr>
            <a:r>
              <a:rPr lang="en-US" dirty="0">
                <a:solidFill>
                  <a:schemeClr val="tx1"/>
                </a:solidFill>
              </a:rPr>
              <a:t> </a:t>
            </a:r>
          </a:p>
          <a:p>
            <a:endParaRPr lang="en-GB" dirty="0"/>
          </a:p>
        </p:txBody>
      </p:sp>
      <p:sp>
        <p:nvSpPr>
          <p:cNvPr id="3" name="Title 2">
            <a:extLst>
              <a:ext uri="{FF2B5EF4-FFF2-40B4-BE49-F238E27FC236}">
                <a16:creationId xmlns:a16="http://schemas.microsoft.com/office/drawing/2014/main" id="{B2F17011-902D-47EF-B90A-41CEFD0C0278}"/>
              </a:ext>
            </a:extLst>
          </p:cNvPr>
          <p:cNvSpPr>
            <a:spLocks noGrp="1"/>
          </p:cNvSpPr>
          <p:nvPr>
            <p:ph type="title"/>
          </p:nvPr>
        </p:nvSpPr>
        <p:spPr/>
        <p:txBody>
          <a:bodyPr/>
          <a:lstStyle/>
          <a:p>
            <a:r>
              <a:rPr lang="en-US" b="1" dirty="0"/>
              <a:t>Relevance of the BBNJ instrument for IMO – capacity building</a:t>
            </a:r>
            <a:endParaRPr lang="en-GB" dirty="0"/>
          </a:p>
        </p:txBody>
      </p:sp>
    </p:spTree>
    <p:extLst>
      <p:ext uri="{BB962C8B-B14F-4D97-AF65-F5344CB8AC3E}">
        <p14:creationId xmlns:p14="http://schemas.microsoft.com/office/powerpoint/2010/main" val="552173283"/>
      </p:ext>
    </p:extLst>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4FD03E-AA14-42B4-966C-3DD72DA1340C}"/>
              </a:ext>
            </a:extLst>
          </p:cNvPr>
          <p:cNvSpPr>
            <a:spLocks noGrp="1"/>
          </p:cNvSpPr>
          <p:nvPr>
            <p:ph idx="1"/>
          </p:nvPr>
        </p:nvSpPr>
        <p:spPr/>
        <p:txBody>
          <a:bodyPr/>
          <a:lstStyle/>
          <a:p>
            <a:pPr>
              <a:lnSpc>
                <a:spcPct val="150000"/>
              </a:lnSpc>
            </a:pPr>
            <a:r>
              <a:rPr lang="en-US" dirty="0">
                <a:solidFill>
                  <a:schemeClr val="tx1"/>
                </a:solidFill>
              </a:rPr>
              <a:t>Modalities: reference to IOC UNESCO Criteria and Guidelines on Transfer of Marine Technology</a:t>
            </a:r>
          </a:p>
          <a:p>
            <a:pPr>
              <a:lnSpc>
                <a:spcPct val="150000"/>
              </a:lnSpc>
            </a:pPr>
            <a:r>
              <a:rPr lang="en-US" dirty="0">
                <a:solidFill>
                  <a:schemeClr val="tx1"/>
                </a:solidFill>
              </a:rPr>
              <a:t>Create new modalities </a:t>
            </a:r>
          </a:p>
          <a:p>
            <a:pPr>
              <a:lnSpc>
                <a:spcPct val="150000"/>
              </a:lnSpc>
            </a:pPr>
            <a:r>
              <a:rPr lang="en-US" dirty="0">
                <a:solidFill>
                  <a:schemeClr val="tx1"/>
                </a:solidFill>
              </a:rPr>
              <a:t>Decision to be taken: mandatory or voluntary nature of transfer of marine technology</a:t>
            </a:r>
          </a:p>
          <a:p>
            <a:endParaRPr lang="en-US" dirty="0">
              <a:solidFill>
                <a:schemeClr val="tx1"/>
              </a:solidFill>
            </a:endParaRPr>
          </a:p>
          <a:p>
            <a:pPr marL="61913" indent="0">
              <a:buNone/>
            </a:pPr>
            <a:endParaRPr lang="en-US" dirty="0">
              <a:solidFill>
                <a:schemeClr val="tx1"/>
              </a:solidFill>
            </a:endParaRPr>
          </a:p>
          <a:p>
            <a:pPr marL="61913" indent="0">
              <a:buNone/>
            </a:pPr>
            <a:endParaRPr lang="en-GB" dirty="0"/>
          </a:p>
        </p:txBody>
      </p:sp>
      <p:sp>
        <p:nvSpPr>
          <p:cNvPr id="3" name="Title 2">
            <a:extLst>
              <a:ext uri="{FF2B5EF4-FFF2-40B4-BE49-F238E27FC236}">
                <a16:creationId xmlns:a16="http://schemas.microsoft.com/office/drawing/2014/main" id="{E75BFD4C-1AA3-4577-A7B2-F8C52FE11CC7}"/>
              </a:ext>
            </a:extLst>
          </p:cNvPr>
          <p:cNvSpPr>
            <a:spLocks noGrp="1"/>
          </p:cNvSpPr>
          <p:nvPr>
            <p:ph type="title"/>
          </p:nvPr>
        </p:nvSpPr>
        <p:spPr/>
        <p:txBody>
          <a:bodyPr/>
          <a:lstStyle/>
          <a:p>
            <a:r>
              <a:rPr lang="en-US" b="1" dirty="0"/>
              <a:t>CB&amp;TMT – modalities</a:t>
            </a:r>
            <a:endParaRPr lang="en-GB" b="1" dirty="0"/>
          </a:p>
        </p:txBody>
      </p:sp>
    </p:spTree>
    <p:extLst>
      <p:ext uri="{BB962C8B-B14F-4D97-AF65-F5344CB8AC3E}">
        <p14:creationId xmlns:p14="http://schemas.microsoft.com/office/powerpoint/2010/main" val="1937458299"/>
      </p:ext>
    </p:extLst>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75F421-61FA-479D-90A7-5803415CA207}"/>
              </a:ext>
            </a:extLst>
          </p:cNvPr>
          <p:cNvSpPr>
            <a:spLocks noGrp="1"/>
          </p:cNvSpPr>
          <p:nvPr>
            <p:ph idx="1"/>
          </p:nvPr>
        </p:nvSpPr>
        <p:spPr/>
        <p:txBody>
          <a:bodyPr/>
          <a:lstStyle/>
          <a:p>
            <a:pPr>
              <a:lnSpc>
                <a:spcPct val="150000"/>
              </a:lnSpc>
            </a:pPr>
            <a:r>
              <a:rPr lang="en-US" dirty="0">
                <a:solidFill>
                  <a:schemeClr val="tx1"/>
                </a:solidFill>
              </a:rPr>
              <a:t>Funding mechanism – mandatory or voluntary (?)</a:t>
            </a:r>
          </a:p>
          <a:p>
            <a:pPr>
              <a:lnSpc>
                <a:spcPct val="150000"/>
              </a:lnSpc>
            </a:pPr>
            <a:r>
              <a:rPr lang="en-US" dirty="0">
                <a:solidFill>
                  <a:schemeClr val="tx1"/>
                </a:solidFill>
              </a:rPr>
              <a:t>Besides existing sources, also:</a:t>
            </a:r>
          </a:p>
          <a:p>
            <a:pPr lvl="1">
              <a:lnSpc>
                <a:spcPct val="150000"/>
              </a:lnSpc>
            </a:pPr>
            <a:r>
              <a:rPr lang="en-US" dirty="0">
                <a:solidFill>
                  <a:schemeClr val="tx1"/>
                </a:solidFill>
              </a:rPr>
              <a:t>Operational fund</a:t>
            </a:r>
          </a:p>
          <a:p>
            <a:pPr lvl="1">
              <a:lnSpc>
                <a:spcPct val="150000"/>
              </a:lnSpc>
            </a:pPr>
            <a:r>
              <a:rPr lang="en-US" dirty="0">
                <a:solidFill>
                  <a:schemeClr val="tx1"/>
                </a:solidFill>
              </a:rPr>
              <a:t>Endowment fund</a:t>
            </a:r>
          </a:p>
          <a:p>
            <a:pPr lvl="1">
              <a:lnSpc>
                <a:spcPct val="150000"/>
              </a:lnSpc>
            </a:pPr>
            <a:r>
              <a:rPr lang="en-US" dirty="0">
                <a:solidFill>
                  <a:schemeClr val="tx1"/>
                </a:solidFill>
              </a:rPr>
              <a:t>Rehabilitation/liability fund </a:t>
            </a:r>
          </a:p>
          <a:p>
            <a:endParaRPr lang="en-GB" dirty="0"/>
          </a:p>
        </p:txBody>
      </p:sp>
      <p:sp>
        <p:nvSpPr>
          <p:cNvPr id="3" name="Title 2">
            <a:extLst>
              <a:ext uri="{FF2B5EF4-FFF2-40B4-BE49-F238E27FC236}">
                <a16:creationId xmlns:a16="http://schemas.microsoft.com/office/drawing/2014/main" id="{500B4B5D-2496-4C1A-912B-19DF2400DBA4}"/>
              </a:ext>
            </a:extLst>
          </p:cNvPr>
          <p:cNvSpPr>
            <a:spLocks noGrp="1"/>
          </p:cNvSpPr>
          <p:nvPr>
            <p:ph type="title"/>
          </p:nvPr>
        </p:nvSpPr>
        <p:spPr/>
        <p:txBody>
          <a:bodyPr/>
          <a:lstStyle/>
          <a:p>
            <a:r>
              <a:rPr lang="en-US" b="1" dirty="0"/>
              <a:t>CT&amp;TMT - funding</a:t>
            </a:r>
            <a:endParaRPr lang="en-GB" b="1" dirty="0"/>
          </a:p>
        </p:txBody>
      </p:sp>
    </p:spTree>
    <p:extLst>
      <p:ext uri="{BB962C8B-B14F-4D97-AF65-F5344CB8AC3E}">
        <p14:creationId xmlns:p14="http://schemas.microsoft.com/office/powerpoint/2010/main" val="1805100820"/>
      </p:ext>
    </p:extLst>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7C218B-5BA5-422B-B042-13E612A39036}"/>
              </a:ext>
            </a:extLst>
          </p:cNvPr>
          <p:cNvSpPr>
            <a:spLocks noGrp="1"/>
          </p:cNvSpPr>
          <p:nvPr>
            <p:ph idx="1"/>
          </p:nvPr>
        </p:nvSpPr>
        <p:spPr/>
        <p:txBody>
          <a:bodyPr/>
          <a:lstStyle/>
          <a:p>
            <a:pPr>
              <a:lnSpc>
                <a:spcPct val="150000"/>
              </a:lnSpc>
            </a:pPr>
            <a:r>
              <a:rPr lang="en-US" dirty="0">
                <a:solidFill>
                  <a:schemeClr val="tx1"/>
                </a:solidFill>
              </a:rPr>
              <a:t>Environmental principles and approaches: </a:t>
            </a:r>
          </a:p>
          <a:p>
            <a:pPr lvl="1">
              <a:lnSpc>
                <a:spcPct val="150000"/>
              </a:lnSpc>
            </a:pPr>
            <a:r>
              <a:rPr lang="en-US" dirty="0">
                <a:solidFill>
                  <a:schemeClr val="tx1"/>
                </a:solidFill>
              </a:rPr>
              <a:t>Precautionary approach</a:t>
            </a:r>
          </a:p>
          <a:p>
            <a:pPr lvl="1">
              <a:lnSpc>
                <a:spcPct val="150000"/>
              </a:lnSpc>
            </a:pPr>
            <a:r>
              <a:rPr lang="en-US" dirty="0">
                <a:solidFill>
                  <a:schemeClr val="tx1"/>
                </a:solidFill>
              </a:rPr>
              <a:t>Ecosystem approach</a:t>
            </a:r>
          </a:p>
          <a:p>
            <a:pPr marL="411163" indent="-342900">
              <a:lnSpc>
                <a:spcPct val="150000"/>
              </a:lnSpc>
              <a:buFont typeface="Arial" panose="020B0604020202020204" pitchFamily="34" charset="0"/>
              <a:buChar char="•"/>
            </a:pPr>
            <a:r>
              <a:rPr lang="en-US" dirty="0">
                <a:solidFill>
                  <a:schemeClr val="tx1"/>
                </a:solidFill>
              </a:rPr>
              <a:t>Conservation and sustainable use of BBNJ</a:t>
            </a:r>
          </a:p>
          <a:p>
            <a:pPr marL="411163" indent="-342900">
              <a:lnSpc>
                <a:spcPct val="150000"/>
              </a:lnSpc>
              <a:buFont typeface="Arial" panose="020B0604020202020204" pitchFamily="34" charset="0"/>
              <a:buChar char="•"/>
            </a:pPr>
            <a:r>
              <a:rPr lang="en-US" dirty="0">
                <a:solidFill>
                  <a:schemeClr val="tx1"/>
                </a:solidFill>
              </a:rPr>
              <a:t>Promoting participation and cooperation</a:t>
            </a:r>
          </a:p>
          <a:p>
            <a:pPr marL="411163" indent="-342900">
              <a:lnSpc>
                <a:spcPct val="150000"/>
              </a:lnSpc>
              <a:buFont typeface="Arial" panose="020B0604020202020204" pitchFamily="34" charset="0"/>
              <a:buChar char="•"/>
            </a:pPr>
            <a:r>
              <a:rPr lang="en-US" dirty="0">
                <a:solidFill>
                  <a:schemeClr val="tx1"/>
                </a:solidFill>
              </a:rPr>
              <a:t>Special consideration of developing States</a:t>
            </a:r>
          </a:p>
          <a:p>
            <a:pPr marL="411163" indent="-342900">
              <a:lnSpc>
                <a:spcPct val="150000"/>
              </a:lnSpc>
              <a:buFont typeface="Arial" panose="020B0604020202020204" pitchFamily="34" charset="0"/>
              <a:buChar char="•"/>
            </a:pPr>
            <a:r>
              <a:rPr lang="en-US" dirty="0">
                <a:solidFill>
                  <a:schemeClr val="tx1"/>
                </a:solidFill>
              </a:rPr>
              <a:t>Common heritage of mankind</a:t>
            </a:r>
          </a:p>
          <a:p>
            <a:pPr marL="411163" indent="-342900">
              <a:lnSpc>
                <a:spcPct val="150000"/>
              </a:lnSpc>
              <a:buFont typeface="Arial" panose="020B0604020202020204" pitchFamily="34" charset="0"/>
              <a:buChar char="•"/>
            </a:pPr>
            <a:r>
              <a:rPr lang="en-US" dirty="0">
                <a:solidFill>
                  <a:schemeClr val="tx1"/>
                </a:solidFill>
              </a:rPr>
              <a:t>Freedom of high seas</a:t>
            </a:r>
          </a:p>
        </p:txBody>
      </p:sp>
      <p:sp>
        <p:nvSpPr>
          <p:cNvPr id="3" name="Title 2">
            <a:extLst>
              <a:ext uri="{FF2B5EF4-FFF2-40B4-BE49-F238E27FC236}">
                <a16:creationId xmlns:a16="http://schemas.microsoft.com/office/drawing/2014/main" id="{AE05820B-7DB9-4280-AE75-316CFB4B03D8}"/>
              </a:ext>
            </a:extLst>
          </p:cNvPr>
          <p:cNvSpPr>
            <a:spLocks noGrp="1"/>
          </p:cNvSpPr>
          <p:nvPr>
            <p:ph type="title"/>
          </p:nvPr>
        </p:nvSpPr>
        <p:spPr/>
        <p:txBody>
          <a:bodyPr/>
          <a:lstStyle/>
          <a:p>
            <a:r>
              <a:rPr lang="en-US" b="1" dirty="0"/>
              <a:t>General principles and approaches</a:t>
            </a:r>
            <a:endParaRPr lang="en-GB" b="1" dirty="0"/>
          </a:p>
        </p:txBody>
      </p:sp>
    </p:spTree>
    <p:extLst>
      <p:ext uri="{BB962C8B-B14F-4D97-AF65-F5344CB8AC3E}">
        <p14:creationId xmlns:p14="http://schemas.microsoft.com/office/powerpoint/2010/main" val="4040229654"/>
      </p:ext>
    </p:extLst>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6C3E3F-E7AB-48DC-8FD1-6DA6351F868A}"/>
              </a:ext>
            </a:extLst>
          </p:cNvPr>
          <p:cNvSpPr>
            <a:spLocks noGrp="1"/>
          </p:cNvSpPr>
          <p:nvPr>
            <p:ph idx="1"/>
          </p:nvPr>
        </p:nvSpPr>
        <p:spPr/>
        <p:txBody>
          <a:bodyPr/>
          <a:lstStyle/>
          <a:p>
            <a:pPr>
              <a:lnSpc>
                <a:spcPct val="150000"/>
              </a:lnSpc>
            </a:pPr>
            <a:r>
              <a:rPr lang="en-US" b="1" dirty="0">
                <a:solidFill>
                  <a:schemeClr val="tx1"/>
                </a:solidFill>
              </a:rPr>
              <a:t>Principles applied to MGR: </a:t>
            </a:r>
            <a:endParaRPr lang="en-GB" b="1" dirty="0">
              <a:solidFill>
                <a:schemeClr val="tx1"/>
              </a:solidFill>
            </a:endParaRPr>
          </a:p>
          <a:p>
            <a:pPr lvl="1">
              <a:lnSpc>
                <a:spcPct val="150000"/>
              </a:lnSpc>
            </a:pPr>
            <a:r>
              <a:rPr lang="en-US" dirty="0">
                <a:solidFill>
                  <a:schemeClr val="tx1"/>
                </a:solidFill>
              </a:rPr>
              <a:t>the freedom of high seas shall govern the provisions for access to MGRs while the common heritage of mankind shall govern their exploitation</a:t>
            </a:r>
          </a:p>
          <a:p>
            <a:pPr>
              <a:lnSpc>
                <a:spcPct val="150000"/>
              </a:lnSpc>
            </a:pPr>
            <a:r>
              <a:rPr lang="en-US" b="1" dirty="0">
                <a:solidFill>
                  <a:schemeClr val="tx1"/>
                </a:solidFill>
              </a:rPr>
              <a:t>Principles applied to ABMT:</a:t>
            </a:r>
          </a:p>
          <a:p>
            <a:pPr lvl="1">
              <a:lnSpc>
                <a:spcPct val="150000"/>
              </a:lnSpc>
            </a:pPr>
            <a:r>
              <a:rPr lang="en-US" dirty="0">
                <a:solidFill>
                  <a:schemeClr val="tx1"/>
                </a:solidFill>
              </a:rPr>
              <a:t>necessity;</a:t>
            </a:r>
          </a:p>
          <a:p>
            <a:pPr lvl="1">
              <a:lnSpc>
                <a:spcPct val="150000"/>
              </a:lnSpc>
            </a:pPr>
            <a:r>
              <a:rPr lang="en-US" dirty="0">
                <a:solidFill>
                  <a:schemeClr val="tx1"/>
                </a:solidFill>
              </a:rPr>
              <a:t>proportionality and balance between conservation and sustainable use – the use of ABMT can not be excessive and hamper legitimate utilization of BBNJ</a:t>
            </a:r>
          </a:p>
          <a:p>
            <a:endParaRPr lang="en-GB" dirty="0"/>
          </a:p>
        </p:txBody>
      </p:sp>
      <p:sp>
        <p:nvSpPr>
          <p:cNvPr id="3" name="Title 2">
            <a:extLst>
              <a:ext uri="{FF2B5EF4-FFF2-40B4-BE49-F238E27FC236}">
                <a16:creationId xmlns:a16="http://schemas.microsoft.com/office/drawing/2014/main" id="{E5BC2222-6089-445D-B5FD-D21D927653B3}"/>
              </a:ext>
            </a:extLst>
          </p:cNvPr>
          <p:cNvSpPr>
            <a:spLocks noGrp="1"/>
          </p:cNvSpPr>
          <p:nvPr>
            <p:ph type="title"/>
          </p:nvPr>
        </p:nvSpPr>
        <p:spPr/>
        <p:txBody>
          <a:bodyPr/>
          <a:lstStyle/>
          <a:p>
            <a:r>
              <a:rPr lang="en-US" b="1" dirty="0"/>
              <a:t>General principles and approaches cont.</a:t>
            </a:r>
            <a:endParaRPr lang="en-GB" b="1" dirty="0"/>
          </a:p>
        </p:txBody>
      </p:sp>
    </p:spTree>
    <p:extLst>
      <p:ext uri="{BB962C8B-B14F-4D97-AF65-F5344CB8AC3E}">
        <p14:creationId xmlns:p14="http://schemas.microsoft.com/office/powerpoint/2010/main" val="3497486710"/>
      </p:ext>
    </p:extLst>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0DE932-1280-44E0-86CE-29EBA489A3DB}"/>
              </a:ext>
            </a:extLst>
          </p:cNvPr>
          <p:cNvSpPr>
            <a:spLocks noGrp="1"/>
          </p:cNvSpPr>
          <p:nvPr>
            <p:ph idx="1"/>
          </p:nvPr>
        </p:nvSpPr>
        <p:spPr/>
        <p:txBody>
          <a:bodyPr/>
          <a:lstStyle/>
          <a:p>
            <a:pPr>
              <a:lnSpc>
                <a:spcPct val="150000"/>
              </a:lnSpc>
            </a:pPr>
            <a:r>
              <a:rPr lang="en-US" b="1" dirty="0">
                <a:solidFill>
                  <a:schemeClr val="tx1"/>
                </a:solidFill>
              </a:rPr>
              <a:t>Principles applied to EIAs:</a:t>
            </a:r>
          </a:p>
          <a:p>
            <a:pPr lvl="1">
              <a:lnSpc>
                <a:spcPct val="150000"/>
              </a:lnSpc>
            </a:pPr>
            <a:r>
              <a:rPr lang="en-US" dirty="0">
                <a:solidFill>
                  <a:schemeClr val="tx1"/>
                </a:solidFill>
              </a:rPr>
              <a:t>Due diligence (States shall take reasonably appropriate actions to ensure that EIAs conform to the requirements of the new instrument);</a:t>
            </a:r>
          </a:p>
          <a:p>
            <a:pPr lvl="1">
              <a:lnSpc>
                <a:spcPct val="150000"/>
              </a:lnSpc>
            </a:pPr>
            <a:r>
              <a:rPr lang="en-US" dirty="0">
                <a:solidFill>
                  <a:schemeClr val="tx1"/>
                </a:solidFill>
              </a:rPr>
              <a:t>Universal participation (States are required to provide every stake holder with an opportunity to participate in EIA process)</a:t>
            </a:r>
          </a:p>
          <a:p>
            <a:r>
              <a:rPr lang="en-US" b="1" dirty="0">
                <a:solidFill>
                  <a:schemeClr val="tx1"/>
                </a:solidFill>
              </a:rPr>
              <a:t>Principles applied to CB&amp;TMT</a:t>
            </a:r>
          </a:p>
          <a:p>
            <a:pPr lvl="1">
              <a:lnSpc>
                <a:spcPct val="150000"/>
              </a:lnSpc>
            </a:pPr>
            <a:r>
              <a:rPr lang="en-US" dirty="0">
                <a:solidFill>
                  <a:schemeClr val="tx1"/>
                </a:solidFill>
              </a:rPr>
              <a:t>Needs of different categories of developing States should be taken into consideration</a:t>
            </a:r>
            <a:endParaRPr lang="en-GB" dirty="0">
              <a:solidFill>
                <a:schemeClr val="tx1"/>
              </a:solidFill>
            </a:endParaRPr>
          </a:p>
        </p:txBody>
      </p:sp>
      <p:sp>
        <p:nvSpPr>
          <p:cNvPr id="3" name="Title 2">
            <a:extLst>
              <a:ext uri="{FF2B5EF4-FFF2-40B4-BE49-F238E27FC236}">
                <a16:creationId xmlns:a16="http://schemas.microsoft.com/office/drawing/2014/main" id="{CA274F62-81AB-4DDC-AC90-4D6971B0FC81}"/>
              </a:ext>
            </a:extLst>
          </p:cNvPr>
          <p:cNvSpPr>
            <a:spLocks noGrp="1"/>
          </p:cNvSpPr>
          <p:nvPr>
            <p:ph type="title"/>
          </p:nvPr>
        </p:nvSpPr>
        <p:spPr/>
        <p:txBody>
          <a:bodyPr/>
          <a:lstStyle/>
          <a:p>
            <a:r>
              <a:rPr lang="en-US" b="1" dirty="0"/>
              <a:t>General principles and approaches cont.</a:t>
            </a:r>
            <a:endParaRPr lang="en-GB" dirty="0"/>
          </a:p>
        </p:txBody>
      </p:sp>
    </p:spTree>
    <p:extLst>
      <p:ext uri="{BB962C8B-B14F-4D97-AF65-F5344CB8AC3E}">
        <p14:creationId xmlns:p14="http://schemas.microsoft.com/office/powerpoint/2010/main" val="3409132170"/>
      </p:ext>
    </p:extLst>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Background</a:t>
            </a:r>
            <a:endParaRPr lang="en-US" dirty="0">
              <a:solidFill>
                <a:srgbClr val="0070C0"/>
              </a:solidFill>
            </a:endParaRPr>
          </a:p>
        </p:txBody>
      </p:sp>
      <p:sp>
        <p:nvSpPr>
          <p:cNvPr id="15364" name="Rectangle 3"/>
          <p:cNvSpPr>
            <a:spLocks noGrp="1" noChangeArrowheads="1"/>
          </p:cNvSpPr>
          <p:nvPr>
            <p:ph type="body" idx="1"/>
          </p:nvPr>
        </p:nvSpPr>
        <p:spPr>
          <a:xfrm>
            <a:off x="323528" y="764704"/>
            <a:ext cx="8352928" cy="5255914"/>
          </a:xfrm>
        </p:spPr>
        <p:txBody>
          <a:bodyPr lIns="0" tIns="0" rIns="0" bIns="0"/>
          <a:lstStyle/>
          <a:p>
            <a:pPr marL="68263" indent="0" eaLnBrk="1">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spcBef>
                <a:spcPts val="500"/>
              </a:spcBef>
              <a:buNone/>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2015: UNGA decides to develop an international legally binding instrument on BBNJ, following almost a decade of discussions</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Objective: C</a:t>
            </a:r>
            <a:r>
              <a:rPr lang="en-GB" sz="2000" dirty="0">
                <a:solidFill>
                  <a:schemeClr val="tx1"/>
                </a:solidFill>
                <a:latin typeface="Arial" panose="020B0604020202020204" pitchFamily="34" charset="0"/>
                <a:cs typeface="Arial" panose="020B0604020202020204" pitchFamily="34" charset="0"/>
              </a:rPr>
              <a:t>onservation and sustainable use of marine biological diversity of areas beyond national jurisdiction</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Focusing on five main areas:</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Marine genetic resources (MGR);</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Area-Based Management Tools (ABMT);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Environmental impact assessments (EIA); </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Capacity-building and the transfer of marine technology (CB&amp;TT);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Cross-cutting issues: institutional arrangements, the clearinghouse mechanism, general elements, principles and approaches and international cooperation</a:t>
            </a: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311096703"/>
      </p:ext>
    </p:extLst>
  </p:cSld>
  <p:clrMapOvr>
    <a:masterClrMapping/>
  </p:clrMapOvr>
  <p:transition spd="med">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B3DE49-C580-4FDD-AF79-E606AE662C35}"/>
              </a:ext>
            </a:extLst>
          </p:cNvPr>
          <p:cNvSpPr>
            <a:spLocks noGrp="1"/>
          </p:cNvSpPr>
          <p:nvPr>
            <p:ph idx="1"/>
          </p:nvPr>
        </p:nvSpPr>
        <p:spPr/>
        <p:txBody>
          <a:bodyPr/>
          <a:lstStyle/>
          <a:p>
            <a:pPr>
              <a:lnSpc>
                <a:spcPct val="150000"/>
              </a:lnSpc>
            </a:pPr>
            <a:r>
              <a:rPr lang="en-US" dirty="0">
                <a:solidFill>
                  <a:schemeClr val="tx1"/>
                </a:solidFill>
              </a:rPr>
              <a:t>BBNJ secretariat:</a:t>
            </a:r>
          </a:p>
          <a:p>
            <a:pPr lvl="1">
              <a:lnSpc>
                <a:spcPct val="150000"/>
              </a:lnSpc>
              <a:buFont typeface="Courier New" panose="02070309020205020404" pitchFamily="49" charset="0"/>
              <a:buChar char="o"/>
            </a:pPr>
            <a:r>
              <a:rPr lang="en-US" dirty="0">
                <a:solidFill>
                  <a:schemeClr val="tx1"/>
                </a:solidFill>
              </a:rPr>
              <a:t>New independent secretariat</a:t>
            </a:r>
          </a:p>
          <a:p>
            <a:pPr lvl="1">
              <a:lnSpc>
                <a:spcPct val="150000"/>
              </a:lnSpc>
              <a:buFont typeface="Courier New" panose="02070309020205020404" pitchFamily="49" charset="0"/>
              <a:buChar char="o"/>
            </a:pPr>
            <a:r>
              <a:rPr lang="en-US" dirty="0">
                <a:solidFill>
                  <a:schemeClr val="tx1"/>
                </a:solidFill>
              </a:rPr>
              <a:t>DOALOS</a:t>
            </a:r>
          </a:p>
          <a:p>
            <a:pPr lvl="1">
              <a:lnSpc>
                <a:spcPct val="150000"/>
              </a:lnSpc>
              <a:buFont typeface="Courier New" panose="02070309020205020404" pitchFamily="49" charset="0"/>
              <a:buChar char="o"/>
            </a:pPr>
            <a:r>
              <a:rPr lang="en-US" dirty="0">
                <a:solidFill>
                  <a:schemeClr val="tx1"/>
                </a:solidFill>
              </a:rPr>
              <a:t>IOC/UNESCO</a:t>
            </a:r>
          </a:p>
          <a:p>
            <a:pPr lvl="1">
              <a:lnSpc>
                <a:spcPct val="150000"/>
              </a:lnSpc>
              <a:buFont typeface="Courier New" panose="02070309020205020404" pitchFamily="49" charset="0"/>
              <a:buChar char="o"/>
            </a:pPr>
            <a:r>
              <a:rPr lang="en-US" dirty="0">
                <a:solidFill>
                  <a:schemeClr val="tx1"/>
                </a:solidFill>
              </a:rPr>
              <a:t>ISA</a:t>
            </a:r>
          </a:p>
          <a:p>
            <a:pPr marL="411163" indent="-342900">
              <a:lnSpc>
                <a:spcPct val="150000"/>
              </a:lnSpc>
              <a:buFont typeface="Arial" panose="020B0604020202020204" pitchFamily="34" charset="0"/>
              <a:buChar char="•"/>
            </a:pPr>
            <a:r>
              <a:rPr lang="en-US" dirty="0">
                <a:solidFill>
                  <a:schemeClr val="tx1"/>
                </a:solidFill>
              </a:rPr>
              <a:t>The secretariat shall manage the clearing-house mechanism and coordinate consultation with relevant organizations on ABMTs</a:t>
            </a:r>
          </a:p>
          <a:p>
            <a:pPr marL="627063" lvl="1" indent="0">
              <a:buNone/>
            </a:pPr>
            <a:endParaRPr lang="en-GB" dirty="0"/>
          </a:p>
        </p:txBody>
      </p:sp>
      <p:sp>
        <p:nvSpPr>
          <p:cNvPr id="3" name="Title 2">
            <a:extLst>
              <a:ext uri="{FF2B5EF4-FFF2-40B4-BE49-F238E27FC236}">
                <a16:creationId xmlns:a16="http://schemas.microsoft.com/office/drawing/2014/main" id="{67629EFC-C8D9-448F-8A59-C4F3FD1DA207}"/>
              </a:ext>
            </a:extLst>
          </p:cNvPr>
          <p:cNvSpPr>
            <a:spLocks noGrp="1"/>
          </p:cNvSpPr>
          <p:nvPr>
            <p:ph type="title"/>
          </p:nvPr>
        </p:nvSpPr>
        <p:spPr/>
        <p:txBody>
          <a:bodyPr/>
          <a:lstStyle/>
          <a:p>
            <a:r>
              <a:rPr lang="en-US" b="1" dirty="0"/>
              <a:t>Institutional arrangements - secretariat</a:t>
            </a:r>
            <a:endParaRPr lang="en-GB" dirty="0"/>
          </a:p>
        </p:txBody>
      </p:sp>
    </p:spTree>
    <p:extLst>
      <p:ext uri="{BB962C8B-B14F-4D97-AF65-F5344CB8AC3E}">
        <p14:creationId xmlns:p14="http://schemas.microsoft.com/office/powerpoint/2010/main" val="3846984509"/>
      </p:ext>
    </p:extLst>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C411E8-A37C-4A2A-A30B-A80333E1D303}"/>
              </a:ext>
            </a:extLst>
          </p:cNvPr>
          <p:cNvSpPr>
            <a:spLocks noGrp="1"/>
          </p:cNvSpPr>
          <p:nvPr>
            <p:ph idx="1"/>
          </p:nvPr>
        </p:nvSpPr>
        <p:spPr/>
        <p:txBody>
          <a:bodyPr/>
          <a:lstStyle/>
          <a:p>
            <a:pPr>
              <a:lnSpc>
                <a:spcPct val="150000"/>
              </a:lnSpc>
            </a:pPr>
            <a:r>
              <a:rPr lang="en-US" dirty="0">
                <a:solidFill>
                  <a:schemeClr val="tx1"/>
                </a:solidFill>
              </a:rPr>
              <a:t>BBNJ decision making body: COP/Council/Assembly</a:t>
            </a:r>
          </a:p>
          <a:p>
            <a:pPr lvl="1">
              <a:lnSpc>
                <a:spcPct val="150000"/>
              </a:lnSpc>
            </a:pPr>
            <a:r>
              <a:rPr lang="en-US" dirty="0">
                <a:solidFill>
                  <a:schemeClr val="tx1"/>
                </a:solidFill>
              </a:rPr>
              <a:t>Assembly: all States Parties</a:t>
            </a:r>
          </a:p>
          <a:p>
            <a:pPr lvl="1">
              <a:lnSpc>
                <a:spcPct val="150000"/>
              </a:lnSpc>
            </a:pPr>
            <a:r>
              <a:rPr lang="en-US" dirty="0">
                <a:solidFill>
                  <a:schemeClr val="tx1"/>
                </a:solidFill>
              </a:rPr>
              <a:t>Council: elected States Parties</a:t>
            </a:r>
          </a:p>
          <a:p>
            <a:pPr>
              <a:lnSpc>
                <a:spcPct val="150000"/>
              </a:lnSpc>
            </a:pPr>
            <a:r>
              <a:rPr lang="en-US" dirty="0">
                <a:solidFill>
                  <a:schemeClr val="tx1"/>
                </a:solidFill>
              </a:rPr>
              <a:t>Scientific/technical body (GESAMP)</a:t>
            </a:r>
          </a:p>
          <a:p>
            <a:pPr>
              <a:lnSpc>
                <a:spcPct val="150000"/>
              </a:lnSpc>
            </a:pPr>
            <a:r>
              <a:rPr lang="en-US" dirty="0">
                <a:solidFill>
                  <a:schemeClr val="tx1"/>
                </a:solidFill>
              </a:rPr>
              <a:t>Other subsidiary bodies</a:t>
            </a:r>
          </a:p>
          <a:p>
            <a:r>
              <a:rPr lang="en-US" dirty="0">
                <a:solidFill>
                  <a:schemeClr val="tx1"/>
                </a:solidFill>
              </a:rPr>
              <a:t>Decision making body will be responsible for cooperation and coordination with relevant global, regional and sectoral bodies such as IMO</a:t>
            </a:r>
            <a:endParaRPr lang="en-GB" dirty="0">
              <a:solidFill>
                <a:schemeClr val="tx1"/>
              </a:solidFill>
            </a:endParaRPr>
          </a:p>
        </p:txBody>
      </p:sp>
      <p:sp>
        <p:nvSpPr>
          <p:cNvPr id="3" name="Title 2">
            <a:extLst>
              <a:ext uri="{FF2B5EF4-FFF2-40B4-BE49-F238E27FC236}">
                <a16:creationId xmlns:a16="http://schemas.microsoft.com/office/drawing/2014/main" id="{684E5F00-1775-4445-9E6F-4F9DD44CF462}"/>
              </a:ext>
            </a:extLst>
          </p:cNvPr>
          <p:cNvSpPr>
            <a:spLocks noGrp="1"/>
          </p:cNvSpPr>
          <p:nvPr>
            <p:ph type="title"/>
          </p:nvPr>
        </p:nvSpPr>
        <p:spPr/>
        <p:txBody>
          <a:bodyPr/>
          <a:lstStyle/>
          <a:p>
            <a:r>
              <a:rPr lang="en-US" b="1" dirty="0"/>
              <a:t>Institutional arrangements – decision making body</a:t>
            </a:r>
            <a:endParaRPr lang="en-GB" b="1" dirty="0"/>
          </a:p>
        </p:txBody>
      </p:sp>
    </p:spTree>
    <p:extLst>
      <p:ext uri="{BB962C8B-B14F-4D97-AF65-F5344CB8AC3E}">
        <p14:creationId xmlns:p14="http://schemas.microsoft.com/office/powerpoint/2010/main" val="118149447"/>
      </p:ext>
    </p:extLst>
  </p:cSld>
  <p:clrMapOvr>
    <a:masterClrMapping/>
  </p:clrMapOvr>
  <p:transition spd="slow">
    <p:zo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0AAF84-1F81-49B9-8361-1810E8D3FE6F}"/>
              </a:ext>
            </a:extLst>
          </p:cNvPr>
          <p:cNvSpPr>
            <a:spLocks noGrp="1"/>
          </p:cNvSpPr>
          <p:nvPr>
            <p:ph idx="1"/>
          </p:nvPr>
        </p:nvSpPr>
        <p:spPr/>
        <p:txBody>
          <a:bodyPr/>
          <a:lstStyle/>
          <a:p>
            <a:pPr>
              <a:lnSpc>
                <a:spcPct val="150000"/>
              </a:lnSpc>
            </a:pPr>
            <a:r>
              <a:rPr lang="en-US" dirty="0">
                <a:solidFill>
                  <a:schemeClr val="tx1"/>
                </a:solidFill>
              </a:rPr>
              <a:t>Currently: diplomatic conference</a:t>
            </a:r>
          </a:p>
          <a:p>
            <a:pPr>
              <a:lnSpc>
                <a:spcPct val="150000"/>
              </a:lnSpc>
            </a:pPr>
            <a:r>
              <a:rPr lang="en-US" dirty="0">
                <a:solidFill>
                  <a:schemeClr val="tx1"/>
                </a:solidFill>
              </a:rPr>
              <a:t>Draft treaty to be presented in August 2019</a:t>
            </a:r>
          </a:p>
          <a:p>
            <a:pPr>
              <a:lnSpc>
                <a:spcPct val="150000"/>
              </a:lnSpc>
            </a:pPr>
            <a:r>
              <a:rPr lang="en-US" dirty="0">
                <a:solidFill>
                  <a:schemeClr val="tx1"/>
                </a:solidFill>
              </a:rPr>
              <a:t>The new instrument will be adopted under UNCLOS</a:t>
            </a:r>
          </a:p>
          <a:p>
            <a:pPr>
              <a:lnSpc>
                <a:spcPct val="150000"/>
              </a:lnSpc>
            </a:pPr>
            <a:r>
              <a:rPr lang="en-US" dirty="0">
                <a:solidFill>
                  <a:schemeClr val="tx1"/>
                </a:solidFill>
              </a:rPr>
              <a:t>Open to all States </a:t>
            </a:r>
          </a:p>
          <a:p>
            <a:pPr>
              <a:lnSpc>
                <a:spcPct val="150000"/>
              </a:lnSpc>
            </a:pPr>
            <a:r>
              <a:rPr lang="en-US" dirty="0">
                <a:solidFill>
                  <a:schemeClr val="tx1"/>
                </a:solidFill>
              </a:rPr>
              <a:t>General elements: definitions, principles</a:t>
            </a:r>
          </a:p>
          <a:p>
            <a:pPr>
              <a:lnSpc>
                <a:spcPct val="150000"/>
              </a:lnSpc>
            </a:pPr>
            <a:r>
              <a:rPr lang="en-US" dirty="0">
                <a:solidFill>
                  <a:schemeClr val="tx1"/>
                </a:solidFill>
              </a:rPr>
              <a:t>Final clauses: depositary, entry into force still to be decided</a:t>
            </a:r>
          </a:p>
          <a:p>
            <a:pPr>
              <a:lnSpc>
                <a:spcPct val="150000"/>
              </a:lnSpc>
            </a:pPr>
            <a:r>
              <a:rPr lang="en-US" dirty="0">
                <a:solidFill>
                  <a:schemeClr val="tx1"/>
                </a:solidFill>
              </a:rPr>
              <a:t>Relevant global, regional and sectoral bodies will be responsible for the implementation and enforcement where appropriate</a:t>
            </a:r>
            <a:endParaRPr lang="en-GB" dirty="0">
              <a:solidFill>
                <a:schemeClr val="tx1"/>
              </a:solidFill>
            </a:endParaRPr>
          </a:p>
        </p:txBody>
      </p:sp>
      <p:sp>
        <p:nvSpPr>
          <p:cNvPr id="3" name="Title 2">
            <a:extLst>
              <a:ext uri="{FF2B5EF4-FFF2-40B4-BE49-F238E27FC236}">
                <a16:creationId xmlns:a16="http://schemas.microsoft.com/office/drawing/2014/main" id="{8791FD67-59BE-4862-B9E9-4A99D1047C7F}"/>
              </a:ext>
            </a:extLst>
          </p:cNvPr>
          <p:cNvSpPr>
            <a:spLocks noGrp="1"/>
          </p:cNvSpPr>
          <p:nvPr>
            <p:ph type="title"/>
          </p:nvPr>
        </p:nvSpPr>
        <p:spPr/>
        <p:txBody>
          <a:bodyPr/>
          <a:lstStyle/>
          <a:p>
            <a:r>
              <a:rPr lang="en-US" b="1" dirty="0"/>
              <a:t>Treaty law</a:t>
            </a:r>
            <a:endParaRPr lang="en-GB" b="1" dirty="0"/>
          </a:p>
        </p:txBody>
      </p:sp>
    </p:spTree>
    <p:extLst>
      <p:ext uri="{BB962C8B-B14F-4D97-AF65-F5344CB8AC3E}">
        <p14:creationId xmlns:p14="http://schemas.microsoft.com/office/powerpoint/2010/main" val="3765420485"/>
      </p:ext>
    </p:extLst>
  </p:cSld>
  <p:clrMapOvr>
    <a:masterClrMapping/>
  </p:clrMapOvr>
  <p:transition spd="slow">
    <p:zo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2400" b="1" dirty="0">
                <a:solidFill>
                  <a:srgbClr val="0070C0"/>
                </a:solidFill>
                <a:latin typeface="Arial" panose="020B0604020202020204" pitchFamily="34" charset="0"/>
                <a:cs typeface="Arial" panose="020B0604020202020204" pitchFamily="34" charset="0"/>
                <a:sym typeface="Arial" panose="020B0604020202020204" pitchFamily="34" charset="0"/>
              </a:rPr>
              <a:t>IMO Secretariat approach to the IGC</a:t>
            </a:r>
            <a:endParaRPr lang="en-US" sz="2400" dirty="0">
              <a:solidFill>
                <a:srgbClr val="0070C0"/>
              </a:solidFill>
            </a:endParaRPr>
          </a:p>
        </p:txBody>
      </p:sp>
      <p:sp>
        <p:nvSpPr>
          <p:cNvPr id="15364" name="Rectangle 3"/>
          <p:cNvSpPr>
            <a:spLocks noGrp="1" noChangeArrowheads="1"/>
          </p:cNvSpPr>
          <p:nvPr>
            <p:ph type="body" idx="1"/>
          </p:nvPr>
        </p:nvSpPr>
        <p:spPr>
          <a:xfrm>
            <a:off x="179388" y="1341438"/>
            <a:ext cx="8353052" cy="4679850"/>
          </a:xfrm>
        </p:spPr>
        <p:txBody>
          <a:bodyPr lIns="0" tIns="0" rIns="0" bIns="0"/>
          <a:lstStyle/>
          <a:p>
            <a:pPr marL="293688" indent="-225425" eaLnBrk="1">
              <a:spcBef>
                <a:spcPts val="500"/>
              </a:spcBef>
              <a:buFontTx/>
              <a:buChar char="•"/>
            </a:pPr>
            <a:endParaRPr lang="en-GB" sz="18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Throughout the </a:t>
            </a:r>
            <a:r>
              <a:rPr lang="en-GB" sz="1800" dirty="0" err="1">
                <a:solidFill>
                  <a:schemeClr val="tx1"/>
                </a:solidFill>
                <a:latin typeface="Arial" panose="020B0604020202020204" pitchFamily="34" charset="0"/>
                <a:cs typeface="Arial" panose="020B0604020202020204" pitchFamily="34" charset="0"/>
                <a:sym typeface="Arial" panose="020B0604020202020204" pitchFamily="34" charset="0"/>
              </a:rPr>
              <a:t>PrepCom</a:t>
            </a: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 and the IGC, the IMO Secretariat has contributed to and organized several side events, providing input on IMO's work</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Side events organized together with several IMO Member States, ICS and Norwegian Shipowners Association</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IMO Secretariat works closely with United Nations and other specialized agencies (e.g. the FAO, ISA, UNEP, IOC of UNESCO and ILO) to coordinate the position and to ensure that the new instrument will not impact or impede the roles and responsibilities of other relevant global, regional and </a:t>
            </a:r>
            <a:r>
              <a:rPr lang="en-GB" sz="1800" dirty="0" err="1">
                <a:solidFill>
                  <a:schemeClr val="tx1"/>
                </a:solidFill>
                <a:latin typeface="Arial" panose="020B0604020202020204" pitchFamily="34" charset="0"/>
                <a:cs typeface="Arial" panose="020B0604020202020204" pitchFamily="34" charset="0"/>
              </a:rPr>
              <a:t>sectoral</a:t>
            </a:r>
            <a:r>
              <a:rPr lang="en-GB" sz="1800" dirty="0">
                <a:solidFill>
                  <a:schemeClr val="tx1"/>
                </a:solidFill>
                <a:latin typeface="Arial" panose="020B0604020202020204" pitchFamily="34" charset="0"/>
                <a:cs typeface="Arial" panose="020B0604020202020204" pitchFamily="34" charset="0"/>
              </a:rPr>
              <a:t> organizations. </a:t>
            </a:r>
          </a:p>
          <a:p>
            <a:endParaRPr lang="en-GB" sz="1800" b="1" dirty="0">
              <a:solidFill>
                <a:srgbClr val="4B92DB"/>
              </a:solidFill>
              <a:latin typeface="Arial" panose="020B0604020202020204" pitchFamily="34" charset="0"/>
              <a:cs typeface="Arial" panose="020B0604020202020204" pitchFamily="34" charset="0"/>
            </a:endParaRPr>
          </a:p>
          <a:p>
            <a:pPr marL="68263" indent="0" eaLnBrk="1">
              <a:spcBef>
                <a:spcPts val="500"/>
              </a:spcBef>
              <a:buNone/>
            </a:pPr>
            <a:endParaRPr lang="en-GB" sz="18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669032419"/>
      </p:ext>
    </p:extLst>
  </p:cSld>
  <p:clrMapOvr>
    <a:masterClrMapping/>
  </p:clrMapOvr>
  <p:transition spd="med">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2400" b="1" dirty="0">
                <a:solidFill>
                  <a:srgbClr val="0070C0"/>
                </a:solidFill>
                <a:latin typeface="Arial" panose="020B0604020202020204" pitchFamily="34" charset="0"/>
                <a:cs typeface="Arial" panose="020B0604020202020204" pitchFamily="34" charset="0"/>
                <a:sym typeface="Arial" panose="020B0604020202020204" pitchFamily="34" charset="0"/>
              </a:rPr>
              <a:t>Next steps</a:t>
            </a:r>
            <a:endParaRPr lang="en-US" sz="2400" dirty="0">
              <a:solidFill>
                <a:srgbClr val="0070C0"/>
              </a:solidFill>
            </a:endParaRPr>
          </a:p>
        </p:txBody>
      </p:sp>
      <p:sp>
        <p:nvSpPr>
          <p:cNvPr id="15364" name="Rectangle 3"/>
          <p:cNvSpPr>
            <a:spLocks noGrp="1" noChangeArrowheads="1"/>
          </p:cNvSpPr>
          <p:nvPr>
            <p:ph type="body" idx="1"/>
          </p:nvPr>
        </p:nvSpPr>
        <p:spPr>
          <a:xfrm>
            <a:off x="323528" y="1268760"/>
            <a:ext cx="8353052" cy="4679850"/>
          </a:xfrm>
        </p:spPr>
        <p:txBody>
          <a:bodyPr lIns="0" tIns="0" rIns="0" bIns="0"/>
          <a:lstStyle/>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next session (IGC-3) will be held from 19 to 30 August 2019 </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Will consider a first full draft text of the future treaty (to be made available in July)</a:t>
            </a:r>
          </a:p>
          <a:p>
            <a:pPr marL="68263" indent="0" eaLnBrk="1">
              <a:spcBef>
                <a:spcPts val="500"/>
              </a:spcBef>
              <a:buNone/>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Secretariat will continue to follow the process and participate in the meetings, and will inform IMO Member States of the developments on a regular basis (MSC, MEPC, Council)</a:t>
            </a: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038331171"/>
      </p:ext>
    </p:extLst>
  </p:cSld>
  <p:clrMapOvr>
    <a:masterClrMapping/>
  </p:clrMapOvr>
  <p:transition spd="med">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2400" b="1" dirty="0">
                <a:solidFill>
                  <a:srgbClr val="0070C0"/>
                </a:solidFill>
                <a:latin typeface="Arial" panose="020B0604020202020204" pitchFamily="34" charset="0"/>
                <a:cs typeface="Arial" panose="020B0604020202020204" pitchFamily="34" charset="0"/>
                <a:sym typeface="Arial" panose="020B0604020202020204" pitchFamily="34" charset="0"/>
              </a:rPr>
              <a:t>Next steps, continued</a:t>
            </a:r>
            <a:endParaRPr lang="en-US" sz="2400" dirty="0">
              <a:solidFill>
                <a:srgbClr val="0070C0"/>
              </a:solidFill>
            </a:endParaRPr>
          </a:p>
        </p:txBody>
      </p:sp>
      <p:sp>
        <p:nvSpPr>
          <p:cNvPr id="15364" name="Rectangle 3"/>
          <p:cNvSpPr>
            <a:spLocks noGrp="1" noChangeArrowheads="1"/>
          </p:cNvSpPr>
          <p:nvPr>
            <p:ph type="body" idx="1"/>
          </p:nvPr>
        </p:nvSpPr>
        <p:spPr>
          <a:xfrm>
            <a:off x="179512" y="1124744"/>
            <a:ext cx="8712968" cy="4679850"/>
          </a:xfrm>
        </p:spPr>
        <p:txBody>
          <a:bodyPr lIns="0" tIns="0" rIns="0" bIns="0"/>
          <a:lstStyle/>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Need to ensure that any procedures established under the BBNJ instrument are not inflicting on the IMO mandate, its instruments and processes, including any potential </a:t>
            </a:r>
            <a:r>
              <a:rPr lang="en-US" sz="2000" dirty="0">
                <a:solidFill>
                  <a:schemeClr val="tx1"/>
                </a:solidFill>
                <a:latin typeface="Arial" panose="020B0604020202020204" pitchFamily="34" charset="0"/>
                <a:cs typeface="Arial" panose="020B0604020202020204" pitchFamily="34" charset="0"/>
              </a:rPr>
              <a:t>disruptions to the existing legal framework (in particular the principles of freedom of the high seas and navigation rights, including “innocent passage” and “transit passage)</a:t>
            </a:r>
          </a:p>
          <a:p>
            <a:pPr marL="68263" indent="0" eaLnBrk="1">
              <a:spcBef>
                <a:spcPts val="500"/>
              </a:spcBef>
              <a:buNone/>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r>
              <a:rPr lang="en-GB" sz="2000" dirty="0">
                <a:solidFill>
                  <a:schemeClr val="tx1"/>
                </a:solidFill>
                <a:latin typeface="Arial" panose="020B0604020202020204" pitchFamily="34" charset="0"/>
                <a:cs typeface="Arial" panose="020B0604020202020204" pitchFamily="34" charset="0"/>
              </a:rPr>
              <a:t>Need for the IMO Member States to liaise with their delegations to IGC to ensure that the positions they present at the Conference are in line with their interests at IMO </a:t>
            </a:r>
          </a:p>
          <a:p>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9189695"/>
      </p:ext>
    </p:extLst>
  </p:cSld>
  <p:clrMapOvr>
    <a:masterClrMapping/>
  </p:clrMapOvr>
  <p:transition spd="med">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214312" y="264269"/>
            <a:ext cx="8929688" cy="596900"/>
          </a:xfrm>
        </p:spPr>
        <p:txBody>
          <a:bodyPr lIns="0" tIns="0" rIns="0" bIns="0"/>
          <a:lstStyle/>
          <a:p>
            <a:pPr defTabSz="914400" eaLnBrk="1"/>
            <a:r>
              <a:rPr lang="en-US" altLang="en-US" sz="3200" dirty="0">
                <a:solidFill>
                  <a:srgbClr val="F9FAFD"/>
                </a:solidFill>
                <a:latin typeface="Arial" panose="020B0604020202020204" pitchFamily="34" charset="0"/>
                <a:cs typeface="Arial" panose="020B0604020202020204" pitchFamily="34" charset="0"/>
                <a:sym typeface="Arial" panose="020B0604020202020204" pitchFamily="34" charset="0"/>
              </a:rPr>
              <a:t>Thank you for listening</a:t>
            </a:r>
            <a:endParaRPr lang="en-US" altLang="en-US" dirty="0"/>
          </a:p>
        </p:txBody>
      </p:sp>
      <p:sp>
        <p:nvSpPr>
          <p:cNvPr id="48130" name="AutoShape 3"/>
          <p:cNvSpPr>
            <a:spLocks/>
          </p:cNvSpPr>
          <p:nvPr/>
        </p:nvSpPr>
        <p:spPr bwMode="auto">
          <a:xfrm>
            <a:off x="312738" y="1006475"/>
            <a:ext cx="8521700" cy="4191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a:moveTo>
                  <a:pt x="0" y="0"/>
                </a:moveTo>
                <a:lnTo>
                  <a:pt x="21599" y="0"/>
                </a:lnTo>
                <a:lnTo>
                  <a:pt x="21599" y="21600"/>
                </a:lnTo>
                <a:lnTo>
                  <a:pt x="0" y="21600"/>
                </a:lnTo>
                <a:lnTo>
                  <a:pt x="0" y="0"/>
                </a:lnTo>
                <a:close/>
              </a:path>
            </a:pathLst>
          </a:cu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ctr"/>
          <a:lstStyle>
            <a:lvl1pPr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1pPr>
            <a:lvl2pPr marL="742950" indent="-28575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2pPr>
            <a:lvl3pPr marL="1143000" indent="-22860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3pPr>
            <a:lvl4pPr marL="1600200" indent="-22860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4pPr>
            <a:lvl5pPr marL="2057400" indent="-228600" defTabSz="801688">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5pPr>
            <a:lvl6pPr marL="25146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6pPr>
            <a:lvl7pPr marL="29718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7pPr>
            <a:lvl8pPr marL="34290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8pPr>
            <a:lvl9pPr marL="3886200" indent="-228600" defTabSz="801688" eaLnBrk="0" fontAlgn="base" hangingPunct="0">
              <a:spcBef>
                <a:spcPct val="0"/>
              </a:spcBef>
              <a:spcAft>
                <a:spcPct val="0"/>
              </a:spcAft>
              <a:defRPr sz="2400">
                <a:solidFill>
                  <a:srgbClr val="000000"/>
                </a:solidFill>
                <a:latin typeface="Arial" panose="020B0604020202020204" pitchFamily="34" charset="0"/>
                <a:ea typeface="MS PGothic" panose="020B0600070205080204" pitchFamily="34" charset="-128"/>
                <a:sym typeface="Arial" panose="020B0604020202020204" pitchFamily="34" charset="0"/>
              </a:defRPr>
            </a:lvl9pPr>
          </a:lstStyle>
          <a:p>
            <a:pPr algn="ctr" hangingPunct="0"/>
            <a:r>
              <a:rPr lang="en-US" altLang="en-US" b="1">
                <a:solidFill>
                  <a:srgbClr val="808080"/>
                </a:solidFill>
                <a:latin typeface="Arial Black" panose="020B0A04020102020204" pitchFamily="34" charset="0"/>
                <a:sym typeface="Arial Black" panose="020B0A04020102020204" pitchFamily="34" charset="0"/>
              </a:rPr>
              <a:t>www.imo.org</a:t>
            </a:r>
            <a:endParaRPr lang="en-US" altLang="en-US"/>
          </a:p>
        </p:txBody>
      </p:sp>
      <p:pic>
        <p:nvPicPr>
          <p:cNvPr id="48131" name="Picture 4" descr="IMO-logo-rgb"/>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61175" y="6048375"/>
            <a:ext cx="2087563" cy="60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8132" name="Picture 5" descr="image65.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30200" y="1554163"/>
            <a:ext cx="8504238" cy="424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8993448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Background, continued</a:t>
            </a:r>
            <a:endParaRPr lang="en-US" dirty="0">
              <a:solidFill>
                <a:srgbClr val="0070C0"/>
              </a:solidFill>
            </a:endParaRPr>
          </a:p>
        </p:txBody>
      </p:sp>
      <p:sp>
        <p:nvSpPr>
          <p:cNvPr id="15364" name="Rectangle 3"/>
          <p:cNvSpPr>
            <a:spLocks noGrp="1" noChangeArrowheads="1"/>
          </p:cNvSpPr>
          <p:nvPr>
            <p:ph type="body" idx="1"/>
          </p:nvPr>
        </p:nvSpPr>
        <p:spPr>
          <a:xfrm>
            <a:off x="179512" y="1484784"/>
            <a:ext cx="8353052" cy="4896544"/>
          </a:xfrm>
        </p:spPr>
        <p:txBody>
          <a:bodyPr lIns="0" tIns="0" rIns="0" bIns="0"/>
          <a:lstStyle/>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In 2017, the General Assembly decided to convene an intergovernmental conference (IGC), to develop the instrument</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Secretariat has participated throughout the preparatory phase leading up to this conference (since 2008)</a:t>
            </a:r>
          </a:p>
          <a:p>
            <a:pPr marL="293688" indent="-225425" eaLnBrk="1">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2016-2017: Preparatory Committee (four sessions). Secretariat attended, providing written input, statements and organized side-events (jointly with Member States and ICS) to inform of IMO’s work</a:t>
            </a: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3389547143"/>
      </p:ext>
    </p:extLst>
  </p:cSld>
  <p:clrMapOvr>
    <a:masterClrMapping/>
  </p:clrMapOvr>
  <p:transition spd="med">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Background, continued </a:t>
            </a:r>
            <a:endParaRPr lang="en-US" dirty="0">
              <a:solidFill>
                <a:srgbClr val="0070C0"/>
              </a:solidFill>
            </a:endParaRPr>
          </a:p>
        </p:txBody>
      </p:sp>
      <p:sp>
        <p:nvSpPr>
          <p:cNvPr id="15364" name="Rectangle 3"/>
          <p:cNvSpPr>
            <a:spLocks noGrp="1" noChangeArrowheads="1"/>
          </p:cNvSpPr>
          <p:nvPr>
            <p:ph type="body" idx="1"/>
          </p:nvPr>
        </p:nvSpPr>
        <p:spPr>
          <a:xfrm>
            <a:off x="323528" y="1340768"/>
            <a:ext cx="8352928" cy="4679850"/>
          </a:xfrm>
        </p:spPr>
        <p:txBody>
          <a:bodyPr lIns="0" tIns="0" rIns="0" bIns="0"/>
          <a:lstStyle/>
          <a:p>
            <a:pPr marL="68263" indent="0" eaLnBrk="1">
              <a:lnSpc>
                <a:spcPct val="80000"/>
              </a:lnSpc>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first IGC session took place in New York from 4 to 17 September 2018, and the second from 25 March to 5 April 2019</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The third IGC session will take place from 19 to 20 August 2019, and the fourth session in the first half of 2020 </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All UN Member States are represented at the Conference and the negotiations are undertaken between the representatives of those States </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Groups of States (such as Group of 77, African Group, SIDS) play a big role in the negotiations</a:t>
            </a:r>
          </a:p>
          <a:p>
            <a:pPr marL="293688" indent="-225425" eaLnBrk="1">
              <a:lnSpc>
                <a:spcPct val="80000"/>
              </a:lnSpc>
              <a:spcBef>
                <a:spcPts val="500"/>
              </a:spcBef>
              <a:buFontTx/>
              <a:buChar char="•"/>
            </a:pPr>
            <a:endParaRPr lang="en-GB" sz="20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lnSpc>
                <a:spcPct val="80000"/>
              </a:lnSpc>
              <a:spcBef>
                <a:spcPts val="500"/>
              </a:spcBef>
              <a:buFontTx/>
              <a:buChar char="•"/>
            </a:pPr>
            <a:r>
              <a:rPr lang="en-GB" sz="2000" dirty="0">
                <a:solidFill>
                  <a:schemeClr val="tx1"/>
                </a:solidFill>
                <a:latin typeface="Arial" panose="020B0604020202020204" pitchFamily="34" charset="0"/>
                <a:cs typeface="Arial" panose="020B0604020202020204" pitchFamily="34" charset="0"/>
                <a:sym typeface="Arial" panose="020B0604020202020204" pitchFamily="34" charset="0"/>
              </a:rPr>
              <a:t>IMO, same as other organizations, like FAO, IOC, ISA, have an observer status at the Conference </a:t>
            </a:r>
          </a:p>
          <a:p>
            <a:pPr marL="293688" indent="-225425" eaLnBrk="1">
              <a:lnSpc>
                <a:spcPct val="80000"/>
              </a:lnSpc>
              <a:spcBef>
                <a:spcPts val="500"/>
              </a:spcBef>
              <a:buFontTx/>
              <a:buChar char="•"/>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a:p>
            <a:pPr marL="68263" indent="0" eaLnBrk="1">
              <a:lnSpc>
                <a:spcPct val="80000"/>
              </a:lnSpc>
              <a:spcBef>
                <a:spcPts val="500"/>
              </a:spcBef>
              <a:buNone/>
            </a:pPr>
            <a:endParaRPr lang="en-GB" sz="2000" b="1" dirty="0">
              <a:solidFill>
                <a:srgbClr val="4B92DB"/>
              </a:solidFill>
              <a:latin typeface="Arial" panose="020B0604020202020204" pitchFamily="34" charset="0"/>
              <a:cs typeface="Arial" panose="020B0604020202020204" pitchFamily="34" charset="0"/>
              <a:sym typeface="Arial" panose="020B0604020202020204" pitchFamily="34" charset="0"/>
            </a:endParaRPr>
          </a:p>
        </p:txBody>
      </p:sp>
    </p:spTree>
    <p:extLst>
      <p:ext uri="{BB962C8B-B14F-4D97-AF65-F5344CB8AC3E}">
        <p14:creationId xmlns:p14="http://schemas.microsoft.com/office/powerpoint/2010/main" val="2748288081"/>
      </p:ext>
    </p:extLst>
  </p:cSld>
  <p:clrMapOvr>
    <a:masterClrMapping/>
  </p:clrMapOvr>
  <p:transition spd="med">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79512" y="166688"/>
            <a:ext cx="8929688" cy="596900"/>
          </a:xfrm>
        </p:spPr>
        <p:txBody>
          <a:bodyPr lIns="0" tIns="0" rIns="0" bIns="0"/>
          <a:lstStyle/>
          <a:p>
            <a:pPr defTabSz="914400" eaLnBrk="1"/>
            <a:r>
              <a:rPr lang="en-GB" sz="3200" b="1" dirty="0">
                <a:solidFill>
                  <a:srgbClr val="0070C0"/>
                </a:solidFill>
                <a:latin typeface="Arial" panose="020B0604020202020204" pitchFamily="34" charset="0"/>
                <a:cs typeface="Arial" panose="020B0604020202020204" pitchFamily="34" charset="0"/>
                <a:sym typeface="Arial" panose="020B0604020202020204" pitchFamily="34" charset="0"/>
              </a:rPr>
              <a:t>Summary of the first two sessions of the IGC</a:t>
            </a:r>
            <a:endParaRPr lang="en-US" dirty="0">
              <a:solidFill>
                <a:srgbClr val="0070C0"/>
              </a:solidFill>
            </a:endParaRPr>
          </a:p>
        </p:txBody>
      </p:sp>
      <p:sp>
        <p:nvSpPr>
          <p:cNvPr id="15364" name="Rectangle 3"/>
          <p:cNvSpPr>
            <a:spLocks noGrp="1" noChangeArrowheads="1"/>
          </p:cNvSpPr>
          <p:nvPr>
            <p:ph type="body" idx="1"/>
          </p:nvPr>
        </p:nvSpPr>
        <p:spPr>
          <a:xfrm>
            <a:off x="179388" y="1341438"/>
            <a:ext cx="8353052" cy="4679850"/>
          </a:xfrm>
        </p:spPr>
        <p:txBody>
          <a:bodyPr lIns="0" tIns="0" rIns="0" bIns="0"/>
          <a:lstStyle/>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Addressed and made progress on the main topics: </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Marine genetic resources (MGR);</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Area-Based Management Tools (ABMT);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Environmental impact assessments (EIA); </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Capacity-building and the transfer of marine technology (CB&amp;TT);</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Cross-cutting issues: institutional arrangements, the clearinghouse mechanism, general elements, principles and approaches and international cooperation</a:t>
            </a:r>
          </a:p>
          <a:p>
            <a:pPr marL="293688" indent="-225425" eaLnBrk="1">
              <a:spcBef>
                <a:spcPts val="500"/>
              </a:spcBef>
              <a:buFontTx/>
              <a:buChar char="•"/>
            </a:pPr>
            <a:endParaRPr lang="en-GB" sz="1800" dirty="0">
              <a:solidFill>
                <a:schemeClr val="tx1"/>
              </a:solidFill>
              <a:latin typeface="Arial" panose="020B0604020202020204" pitchFamily="34" charset="0"/>
              <a:cs typeface="Arial" panose="020B0604020202020204" pitchFamily="34" charset="0"/>
              <a:sym typeface="Arial" panose="020B0604020202020204" pitchFamily="34" charset="0"/>
            </a:endParaRPr>
          </a:p>
          <a:p>
            <a:pPr marL="293688"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Agreed that the new instrument should:</a:t>
            </a:r>
          </a:p>
          <a:p>
            <a:pPr marL="852488" lvl="1" indent="-225425" eaLnBrk="1">
              <a:spcBef>
                <a:spcPts val="500"/>
              </a:spcBef>
              <a:buFontTx/>
              <a:buChar char="•"/>
            </a:pP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be </a:t>
            </a:r>
            <a:r>
              <a:rPr lang="en-GB" sz="1800" u="sng" dirty="0">
                <a:solidFill>
                  <a:schemeClr val="tx1"/>
                </a:solidFill>
                <a:latin typeface="Arial" panose="020B0604020202020204" pitchFamily="34" charset="0"/>
                <a:cs typeface="Arial" panose="020B0604020202020204" pitchFamily="34" charset="0"/>
                <a:sym typeface="Arial" panose="020B0604020202020204" pitchFamily="34" charset="0"/>
              </a:rPr>
              <a:t>fully consistent </a:t>
            </a: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with UNCLOS; </a:t>
            </a:r>
          </a:p>
          <a:p>
            <a:pPr marL="852488" lvl="1" indent="-225425" eaLnBrk="1">
              <a:spcBef>
                <a:spcPts val="500"/>
              </a:spcBef>
              <a:buFontTx/>
              <a:buChar char="•"/>
            </a:pPr>
            <a:r>
              <a:rPr lang="en-GB" sz="1800" u="sng" dirty="0">
                <a:solidFill>
                  <a:schemeClr val="tx1"/>
                </a:solidFill>
                <a:latin typeface="Arial" panose="020B0604020202020204" pitchFamily="34" charset="0"/>
                <a:cs typeface="Arial" panose="020B0604020202020204" pitchFamily="34" charset="0"/>
                <a:sym typeface="Arial" panose="020B0604020202020204" pitchFamily="34" charset="0"/>
              </a:rPr>
              <a:t>not undermine </a:t>
            </a:r>
            <a:r>
              <a:rPr lang="en-GB" sz="1800" dirty="0">
                <a:solidFill>
                  <a:schemeClr val="tx1"/>
                </a:solidFill>
                <a:latin typeface="Arial" panose="020B0604020202020204" pitchFamily="34" charset="0"/>
                <a:cs typeface="Arial" panose="020B0604020202020204" pitchFamily="34" charset="0"/>
                <a:sym typeface="Arial" panose="020B0604020202020204" pitchFamily="34" charset="0"/>
              </a:rPr>
              <a:t>existing relevant legal instruments and frameworks and relevant global, regional and sectoral bodies, such as IMO </a:t>
            </a:r>
          </a:p>
        </p:txBody>
      </p:sp>
    </p:spTree>
    <p:extLst>
      <p:ext uri="{BB962C8B-B14F-4D97-AF65-F5344CB8AC3E}">
        <p14:creationId xmlns:p14="http://schemas.microsoft.com/office/powerpoint/2010/main" val="2404963214"/>
      </p:ext>
    </p:extLst>
  </p:cSld>
  <p:clrMapOvr>
    <a:masterClrMapping/>
  </p:clrMapOvr>
  <p:transition spd="med">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829096-2E69-4DC2-B16D-8972A884C2B0}"/>
              </a:ext>
            </a:extLst>
          </p:cNvPr>
          <p:cNvSpPr>
            <a:spLocks noGrp="1"/>
          </p:cNvSpPr>
          <p:nvPr>
            <p:ph idx="1"/>
          </p:nvPr>
        </p:nvSpPr>
        <p:spPr/>
        <p:txBody>
          <a:bodyPr/>
          <a:lstStyle/>
          <a:p>
            <a:r>
              <a:rPr lang="en-US" dirty="0">
                <a:solidFill>
                  <a:schemeClr val="tx1"/>
                </a:solidFill>
              </a:rPr>
              <a:t>Area Based Management Tools (ABMTs) relate to the establishment of e.g. marine protected areas (MPAs)</a:t>
            </a:r>
          </a:p>
          <a:p>
            <a:pPr marL="61913" indent="0">
              <a:buNone/>
            </a:pPr>
            <a:endParaRPr lang="en-US" dirty="0">
              <a:solidFill>
                <a:schemeClr val="tx1"/>
              </a:solidFill>
            </a:endParaRPr>
          </a:p>
          <a:p>
            <a:r>
              <a:rPr lang="en-US" dirty="0">
                <a:solidFill>
                  <a:schemeClr val="tx1"/>
                </a:solidFill>
              </a:rPr>
              <a:t>May affect areas established by IMO such as PSSAs, Special Areas, routing measures, etc. </a:t>
            </a:r>
          </a:p>
          <a:p>
            <a:endParaRPr lang="en-US" dirty="0">
              <a:solidFill>
                <a:schemeClr val="tx1"/>
              </a:solidFill>
            </a:endParaRPr>
          </a:p>
          <a:p>
            <a:r>
              <a:rPr lang="en-US" dirty="0">
                <a:solidFill>
                  <a:schemeClr val="tx1"/>
                </a:solidFill>
              </a:rPr>
              <a:t>It is important to ensure that measures adopted by BBNJ will not conflict or interfere with measures adopted by IMO, as well as internationally established legal framework on navigation rights</a:t>
            </a:r>
            <a:r>
              <a:rPr lang="en-GB" dirty="0">
                <a:solidFill>
                  <a:schemeClr val="tx1"/>
                </a:solidFill>
              </a:rPr>
              <a:t> </a:t>
            </a:r>
          </a:p>
        </p:txBody>
      </p:sp>
      <p:sp>
        <p:nvSpPr>
          <p:cNvPr id="3" name="Title 2">
            <a:extLst>
              <a:ext uri="{FF2B5EF4-FFF2-40B4-BE49-F238E27FC236}">
                <a16:creationId xmlns:a16="http://schemas.microsoft.com/office/drawing/2014/main" id="{5DA2C023-AE7D-4291-9AAA-5F60ACD9BCF0}"/>
              </a:ext>
            </a:extLst>
          </p:cNvPr>
          <p:cNvSpPr>
            <a:spLocks noGrp="1"/>
          </p:cNvSpPr>
          <p:nvPr>
            <p:ph type="title"/>
          </p:nvPr>
        </p:nvSpPr>
        <p:spPr/>
        <p:txBody>
          <a:bodyPr/>
          <a:lstStyle/>
          <a:p>
            <a:r>
              <a:rPr lang="en-US" sz="2400" b="1" dirty="0">
                <a:solidFill>
                  <a:srgbClr val="0070C0"/>
                </a:solidFill>
              </a:rPr>
              <a:t>Area Based Management Tools under the BBNJ instrument</a:t>
            </a:r>
            <a:endParaRPr lang="en-GB" sz="2400" dirty="0">
              <a:solidFill>
                <a:srgbClr val="0070C0"/>
              </a:solidFill>
            </a:endParaRPr>
          </a:p>
        </p:txBody>
      </p:sp>
    </p:spTree>
    <p:extLst>
      <p:ext uri="{BB962C8B-B14F-4D97-AF65-F5344CB8AC3E}">
        <p14:creationId xmlns:p14="http://schemas.microsoft.com/office/powerpoint/2010/main" val="25391991"/>
      </p:ext>
    </p:extLst>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829096-2E69-4DC2-B16D-8972A884C2B0}"/>
              </a:ext>
            </a:extLst>
          </p:cNvPr>
          <p:cNvSpPr>
            <a:spLocks noGrp="1"/>
          </p:cNvSpPr>
          <p:nvPr>
            <p:ph idx="1"/>
          </p:nvPr>
        </p:nvSpPr>
        <p:spPr>
          <a:xfrm>
            <a:off x="211144" y="1196752"/>
            <a:ext cx="8721725" cy="4629877"/>
          </a:xfrm>
        </p:spPr>
        <p:txBody>
          <a:bodyPr/>
          <a:lstStyle/>
          <a:p>
            <a:r>
              <a:rPr lang="en-GB" sz="2400" dirty="0">
                <a:solidFill>
                  <a:schemeClr val="tx1"/>
                </a:solidFill>
              </a:rPr>
              <a:t>IMO has several ABMTs at its disposal, which are already in existence and effectively regulating international shipping:</a:t>
            </a:r>
          </a:p>
          <a:p>
            <a:endParaRPr lang="en-GB" sz="2400" dirty="0">
              <a:solidFill>
                <a:schemeClr val="tx1"/>
              </a:solidFill>
            </a:endParaRPr>
          </a:p>
          <a:p>
            <a:pPr lvl="1"/>
            <a:r>
              <a:rPr lang="en-GB" dirty="0">
                <a:solidFill>
                  <a:schemeClr val="tx1"/>
                </a:solidFill>
              </a:rPr>
              <a:t>Special Areas and Emission Control Areas, under MARPOL; </a:t>
            </a:r>
          </a:p>
          <a:p>
            <a:endParaRPr lang="en-GB" sz="2000" dirty="0">
              <a:solidFill>
                <a:schemeClr val="tx1"/>
              </a:solidFill>
            </a:endParaRPr>
          </a:p>
          <a:p>
            <a:pPr lvl="1"/>
            <a:r>
              <a:rPr lang="en-GB" dirty="0">
                <a:solidFill>
                  <a:schemeClr val="tx1"/>
                </a:solidFill>
              </a:rPr>
              <a:t>Particularly Sensitive Sea Areas (PSSAs), which can in principle incorporate any IMO measure that it has at its disposal to protect the marine environment; and</a:t>
            </a:r>
          </a:p>
          <a:p>
            <a:pPr lvl="1"/>
            <a:endParaRPr lang="en-GB" dirty="0">
              <a:solidFill>
                <a:schemeClr val="tx1"/>
              </a:solidFill>
            </a:endParaRPr>
          </a:p>
          <a:p>
            <a:pPr lvl="1"/>
            <a:r>
              <a:rPr lang="en-GB" dirty="0">
                <a:solidFill>
                  <a:schemeClr val="tx1"/>
                </a:solidFill>
              </a:rPr>
              <a:t>Ships’ routeing measures, to ensure safety of navigation and protection of the marine environment</a:t>
            </a:r>
          </a:p>
          <a:p>
            <a:pPr marL="61913" indent="0">
              <a:buNone/>
            </a:pPr>
            <a:r>
              <a:rPr lang="en-GB" sz="2400" dirty="0"/>
              <a:t> </a:t>
            </a:r>
          </a:p>
        </p:txBody>
      </p:sp>
      <p:sp>
        <p:nvSpPr>
          <p:cNvPr id="3" name="Title 2">
            <a:extLst>
              <a:ext uri="{FF2B5EF4-FFF2-40B4-BE49-F238E27FC236}">
                <a16:creationId xmlns:a16="http://schemas.microsoft.com/office/drawing/2014/main" id="{5DA2C023-AE7D-4291-9AAA-5F60ACD9BCF0}"/>
              </a:ext>
            </a:extLst>
          </p:cNvPr>
          <p:cNvSpPr>
            <a:spLocks noGrp="1"/>
          </p:cNvSpPr>
          <p:nvPr>
            <p:ph type="title"/>
          </p:nvPr>
        </p:nvSpPr>
        <p:spPr/>
        <p:txBody>
          <a:bodyPr/>
          <a:lstStyle/>
          <a:p>
            <a:r>
              <a:rPr lang="en-US" sz="2400" b="1" dirty="0">
                <a:solidFill>
                  <a:srgbClr val="0070C0"/>
                </a:solidFill>
              </a:rPr>
              <a:t>Area Based Management Tools, continued</a:t>
            </a:r>
            <a:endParaRPr lang="en-GB" sz="2400" dirty="0">
              <a:solidFill>
                <a:srgbClr val="0070C0"/>
              </a:solidFill>
            </a:endParaRPr>
          </a:p>
        </p:txBody>
      </p:sp>
    </p:spTree>
    <p:extLst>
      <p:ext uri="{BB962C8B-B14F-4D97-AF65-F5344CB8AC3E}">
        <p14:creationId xmlns:p14="http://schemas.microsoft.com/office/powerpoint/2010/main" val="4191622791"/>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829096-2E69-4DC2-B16D-8972A884C2B0}"/>
              </a:ext>
            </a:extLst>
          </p:cNvPr>
          <p:cNvSpPr>
            <a:spLocks noGrp="1"/>
          </p:cNvSpPr>
          <p:nvPr>
            <p:ph idx="1"/>
          </p:nvPr>
        </p:nvSpPr>
        <p:spPr/>
        <p:txBody>
          <a:bodyPr/>
          <a:lstStyle/>
          <a:p>
            <a:r>
              <a:rPr lang="en-GB" dirty="0">
                <a:solidFill>
                  <a:schemeClr val="tx1"/>
                </a:solidFill>
              </a:rPr>
              <a:t>Through IMO (based on the framework and responsibilities set out in UNCLOS) Member Governments have established a comprehensive regime for international shipping, ensuring safety of navigation and protecting the marine environment, which includes several options for area based management tools, all firmly based in globally binding IMO instruments </a:t>
            </a:r>
            <a:endParaRPr lang="en-US" dirty="0">
              <a:solidFill>
                <a:schemeClr val="tx1"/>
              </a:solidFill>
            </a:endParaRPr>
          </a:p>
          <a:p>
            <a:r>
              <a:rPr lang="en-US" dirty="0">
                <a:solidFill>
                  <a:schemeClr val="tx1"/>
                </a:solidFill>
              </a:rPr>
              <a:t>IMO opposes that ABMTs which fall under IMO’s mandate will be designated by another decision-making body</a:t>
            </a:r>
          </a:p>
          <a:p>
            <a:r>
              <a:rPr lang="en-US" dirty="0">
                <a:solidFill>
                  <a:schemeClr val="tx1"/>
                </a:solidFill>
              </a:rPr>
              <a:t>IMO advocates for no duplication of existing measures</a:t>
            </a:r>
          </a:p>
          <a:p>
            <a:r>
              <a:rPr lang="en-US" dirty="0">
                <a:solidFill>
                  <a:schemeClr val="tx1"/>
                </a:solidFill>
              </a:rPr>
              <a:t>The BBNJ instrument will also regulate cooperation and coordination mechanism between global and </a:t>
            </a:r>
            <a:r>
              <a:rPr lang="en-US" dirty="0" err="1">
                <a:solidFill>
                  <a:schemeClr val="tx1"/>
                </a:solidFill>
              </a:rPr>
              <a:t>sectoral</a:t>
            </a:r>
            <a:r>
              <a:rPr lang="en-US" dirty="0">
                <a:solidFill>
                  <a:schemeClr val="tx1"/>
                </a:solidFill>
              </a:rPr>
              <a:t> organizations</a:t>
            </a:r>
          </a:p>
          <a:p>
            <a:endParaRPr lang="en-GB" dirty="0"/>
          </a:p>
        </p:txBody>
      </p:sp>
      <p:sp>
        <p:nvSpPr>
          <p:cNvPr id="3" name="Title 2">
            <a:extLst>
              <a:ext uri="{FF2B5EF4-FFF2-40B4-BE49-F238E27FC236}">
                <a16:creationId xmlns:a16="http://schemas.microsoft.com/office/drawing/2014/main" id="{5DA2C023-AE7D-4291-9AAA-5F60ACD9BCF0}"/>
              </a:ext>
            </a:extLst>
          </p:cNvPr>
          <p:cNvSpPr>
            <a:spLocks noGrp="1"/>
          </p:cNvSpPr>
          <p:nvPr>
            <p:ph type="title"/>
          </p:nvPr>
        </p:nvSpPr>
        <p:spPr/>
        <p:txBody>
          <a:bodyPr/>
          <a:lstStyle/>
          <a:p>
            <a:r>
              <a:rPr lang="en-US" sz="2400" b="1" dirty="0">
                <a:solidFill>
                  <a:srgbClr val="0070C0"/>
                </a:solidFill>
              </a:rPr>
              <a:t>Relevance of the BBNJ instrument for IMO – ABMT cont.</a:t>
            </a:r>
            <a:endParaRPr lang="en-GB" sz="2400" dirty="0">
              <a:solidFill>
                <a:srgbClr val="0070C0"/>
              </a:solidFill>
            </a:endParaRPr>
          </a:p>
        </p:txBody>
      </p:sp>
    </p:spTree>
    <p:extLst>
      <p:ext uri="{BB962C8B-B14F-4D97-AF65-F5344CB8AC3E}">
        <p14:creationId xmlns:p14="http://schemas.microsoft.com/office/powerpoint/2010/main" val="2715569369"/>
      </p:ext>
    </p:extLst>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9CDAC9-8D0C-4DC2-9C19-98FDD27B1D8F}"/>
              </a:ext>
            </a:extLst>
          </p:cNvPr>
          <p:cNvSpPr>
            <a:spLocks noGrp="1"/>
          </p:cNvSpPr>
          <p:nvPr>
            <p:ph idx="1"/>
          </p:nvPr>
        </p:nvSpPr>
        <p:spPr/>
        <p:txBody>
          <a:bodyPr/>
          <a:lstStyle/>
          <a:p>
            <a:r>
              <a:rPr lang="en-GB" sz="2000" dirty="0">
                <a:solidFill>
                  <a:schemeClr val="tx1"/>
                </a:solidFill>
              </a:rPr>
              <a:t>EIAs are not explicitly referenced in IMO’s regulatory framework in a formal sense. However, the process of evaluating the impacts of activities regulated by IMO are embedded in several ways</a:t>
            </a:r>
          </a:p>
          <a:p>
            <a:endParaRPr lang="en-GB" sz="2000" dirty="0">
              <a:solidFill>
                <a:schemeClr val="tx1"/>
              </a:solidFill>
            </a:endParaRPr>
          </a:p>
          <a:p>
            <a:r>
              <a:rPr lang="en-GB" sz="2000" dirty="0">
                <a:solidFill>
                  <a:schemeClr val="tx1"/>
                </a:solidFill>
              </a:rPr>
              <a:t>The Waste assessment framework under the London Convention and London Protocol: </a:t>
            </a:r>
          </a:p>
          <a:p>
            <a:pPr lvl="1"/>
            <a:r>
              <a:rPr lang="en-GB" sz="1800" dirty="0">
                <a:solidFill>
                  <a:schemeClr val="tx1"/>
                </a:solidFill>
              </a:rPr>
              <a:t>Sets out procedures for assessing impacts of any proposed activities for dumping at sea </a:t>
            </a:r>
          </a:p>
          <a:p>
            <a:pPr lvl="1"/>
            <a:r>
              <a:rPr lang="en-GB" sz="1800" dirty="0">
                <a:solidFill>
                  <a:schemeClr val="tx1"/>
                </a:solidFill>
              </a:rPr>
              <a:t>Includes a waste prevention audit, consideration of options, a characterisation of the properties, site selection, assessment of effects, monitoring and permitting </a:t>
            </a:r>
            <a:endParaRPr lang="en-GB" sz="2000" dirty="0">
              <a:solidFill>
                <a:schemeClr val="tx1"/>
              </a:solidFill>
            </a:endParaRPr>
          </a:p>
          <a:p>
            <a:pPr lvl="1"/>
            <a:r>
              <a:rPr lang="en-GB" sz="1800" dirty="0">
                <a:solidFill>
                  <a:schemeClr val="tx1"/>
                </a:solidFill>
              </a:rPr>
              <a:t>An example of an assessment procedure that is already applied in all waters, through the application of Flag, Port and Coastal State responsibilities (see LP article 9.2) </a:t>
            </a:r>
          </a:p>
          <a:p>
            <a:pPr lvl="1"/>
            <a:endParaRPr lang="en-GB" sz="1800" dirty="0"/>
          </a:p>
          <a:p>
            <a:pPr lvl="1"/>
            <a:endParaRPr lang="en-GB" dirty="0"/>
          </a:p>
        </p:txBody>
      </p:sp>
      <p:sp>
        <p:nvSpPr>
          <p:cNvPr id="3" name="Title 2">
            <a:extLst>
              <a:ext uri="{FF2B5EF4-FFF2-40B4-BE49-F238E27FC236}">
                <a16:creationId xmlns:a16="http://schemas.microsoft.com/office/drawing/2014/main" id="{7B40744F-D39D-41A4-86D2-D51CF0CA92AB}"/>
              </a:ext>
            </a:extLst>
          </p:cNvPr>
          <p:cNvSpPr>
            <a:spLocks noGrp="1"/>
          </p:cNvSpPr>
          <p:nvPr>
            <p:ph type="title"/>
          </p:nvPr>
        </p:nvSpPr>
        <p:spPr/>
        <p:txBody>
          <a:bodyPr/>
          <a:lstStyle/>
          <a:p>
            <a:r>
              <a:rPr lang="en-US" sz="2400" b="1" dirty="0">
                <a:solidFill>
                  <a:srgbClr val="0070C0"/>
                </a:solidFill>
              </a:rPr>
              <a:t>Environmental Impact Assessments</a:t>
            </a:r>
            <a:endParaRPr lang="en-GB" sz="2400" dirty="0">
              <a:solidFill>
                <a:srgbClr val="0070C0"/>
              </a:solidFill>
            </a:endParaRPr>
          </a:p>
        </p:txBody>
      </p:sp>
    </p:spTree>
    <p:extLst>
      <p:ext uri="{BB962C8B-B14F-4D97-AF65-F5344CB8AC3E}">
        <p14:creationId xmlns:p14="http://schemas.microsoft.com/office/powerpoint/2010/main" val="2074640011"/>
      </p:ext>
    </p:extLst>
  </p:cSld>
  <p:clrMapOvr>
    <a:masterClrMapping/>
  </p:clrMapOvr>
  <p:transition spd="slow">
    <p:zoom/>
  </p:transition>
</p:sld>
</file>

<file path=ppt/theme/theme1.xml><?xml version="1.0" encoding="utf-8"?>
<a:theme xmlns:a="http://schemas.openxmlformats.org/drawingml/2006/main" name="IMO Master v.2">
  <a:themeElements>
    <a:clrScheme name="IMO Master 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MO Master v.2">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07"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Tahoma" pitchFamily="-107" charset="0"/>
          </a:defRPr>
        </a:defPPr>
      </a:lstStyle>
    </a:lnDef>
  </a:objectDefaults>
  <a:extraClrSchemeLst>
    <a:extraClrScheme>
      <a:clrScheme name="IMO Master v.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O Master v.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O Master v.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O Master v.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O Master v.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O Master v.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O Master v.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O Master v.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O Master v.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O Master v.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O Master v.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O Master v.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
      <a:dk1>
        <a:srgbClr val="000000"/>
      </a:dk1>
      <a:lt1>
        <a:srgbClr val="FFFFFF"/>
      </a:lt1>
      <a:dk2>
        <a:srgbClr val="A7A7A7"/>
      </a:dk2>
      <a:lt2>
        <a:srgbClr val="535353"/>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FF00FF"/>
      </a:folHlink>
    </a:clrScheme>
    <a:fontScheme name="Office Theme">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BBE0E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pitchFamily="34" charset="0"/>
            <a:cs typeface="Arial" pitchFamily="34" charset="0"/>
            <a:sym typeface="Arial"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rgbClr val="BBE0E3"/>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pitchFamily="34" charset="0"/>
            <a:cs typeface="Arial" pitchFamily="34" charset="0"/>
            <a:sym typeface="Arial" pitchFamily="34" charset="0"/>
          </a:defRPr>
        </a:defPPr>
      </a:lst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O OW Document" ma:contentTypeID="0x01010066C161E685339642A308FDE7C0B0786A0600728C43DC65263844904F79ACCED43CFA" ma:contentTypeVersion="17" ma:contentTypeDescription="" ma:contentTypeScope="" ma:versionID="425668831ead337deae8b3a60bee349e">
  <xsd:schema xmlns:xsd="http://www.w3.org/2001/XMLSchema" xmlns:xs="http://www.w3.org/2001/XMLSchema" xmlns:p="http://schemas.microsoft.com/office/2006/metadata/properties" xmlns:ns1="http://schemas.microsoft.com/sharepoint/v3" xmlns:ns2="98fe26f0-1c7a-4e3c-b1ce-54d5981ad926" xmlns:ns3="596885c4-ec36-44a8-bf46-81d7017d24e8" targetNamespace="http://schemas.microsoft.com/office/2006/metadata/properties" ma:root="true" ma:fieldsID="c981bcf5c3e27bfd8e12c4a46000bf3f" ns1:_="" ns2:_="" ns3:_="">
    <xsd:import namespace="http://schemas.microsoft.com/sharepoint/v3"/>
    <xsd:import namespace="98fe26f0-1c7a-4e3c-b1ce-54d5981ad926"/>
    <xsd:import namespace="596885c4-ec36-44a8-bf46-81d7017d24e8"/>
    <xsd:element name="properties">
      <xsd:complexType>
        <xsd:sequence>
          <xsd:element name="documentManagement">
            <xsd:complexType>
              <xsd:all>
                <xsd:element ref="ns2:IMODate" minOccurs="0"/>
                <xsd:element ref="ns2:IMOSummary" minOccurs="0"/>
                <xsd:element ref="ns2:IMOLink" minOccurs="0"/>
                <xsd:element ref="ns1:PublishingRollupImage" minOccurs="0"/>
                <xsd:element ref="ns2:_intranet_ow_DocumentType" minOccurs="0"/>
                <xsd:element ref="ns2:_internet_OW_DocSubject" minOccurs="0"/>
                <xsd:element ref="ns2:_internet_IMODocs_Subject"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RollupImage" ma:index="5" nillable="true" ma:displayName="Rollup Image" ma:description="Rollup Image is a site column created by the Publishing feature. It is used on the Page Content Type as the image for the page shown in content roll-ups such as the Content By Search web part." ma:internalName="PublishingRollupImage"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8fe26f0-1c7a-4e3c-b1ce-54d5981ad926" elementFormDefault="qualified">
    <xsd:import namespace="http://schemas.microsoft.com/office/2006/documentManagement/types"/>
    <xsd:import namespace="http://schemas.microsoft.com/office/infopath/2007/PartnerControls"/>
    <xsd:element name="IMODate" ma:index="2" nillable="true" ma:displayName="Date" ma:format="DateOnly" ma:internalName="IMODate" ma:readOnly="false">
      <xsd:simpleType>
        <xsd:restriction base="dms:DateTime"/>
      </xsd:simpleType>
    </xsd:element>
    <xsd:element name="IMOSummary" ma:index="3" nillable="true" ma:displayName="Summary" ma:internalName="IMOSummary" ma:readOnly="false">
      <xsd:simpleType>
        <xsd:restriction base="dms:Note"/>
      </xsd:simpleType>
    </xsd:element>
    <xsd:element name="IMOLink" ma:index="4" nillable="true" ma:displayName="Link" ma:internalName="IMOLink" ma:readOnly="false">
      <xsd:simpleType>
        <xsd:restriction base="dms:Unknown"/>
      </xsd:simpleType>
    </xsd:element>
    <xsd:element name="_intranet_ow_DocumentType" ma:index="12" nillable="true" ma:displayName="Our Work Document Type" ma:format="Dropdown" ma:internalName="_intranet_ow_DocumentType">
      <xsd:simpleType>
        <xsd:restriction base="dms:Choice">
          <xsd:enumeration value="Our Work"/>
          <xsd:enumeration value="Our Work - Financial Statements"/>
          <xsd:enumeration value="OurWork - Internal Oversight and Ethics"/>
          <xsd:enumeration value="Environment"/>
          <xsd:enumeration value="Environment - Special Programmes"/>
          <xsd:enumeration value="Environment - Support to Member States"/>
          <xsd:enumeration value="Environment-Pollution Prevention"/>
          <xsd:enumeration value="Environment-Pollution Prevention-Oil"/>
          <xsd:enumeration value="Environment-Pollution Prevention-Chemical"/>
          <xsd:enumeration value="Environment-Pollution Prevention-Sewage"/>
          <xsd:enumeration value="Environment-Pollution Prevention-Garbage"/>
          <xsd:enumeration value="Environment-Pollution Prevention-AirGhG"/>
          <xsd:enumeration value="ERO"/>
          <xsd:enumeration value="ERO-Awards and Recognitions"/>
          <xsd:enumeration value="ERO-Events"/>
          <xsd:enumeration value="ERO-Internships and Externships"/>
          <xsd:enumeration value="ERO-Maritime Ambassador"/>
          <xsd:enumeration value="ERO-Memberships"/>
          <xsd:enumeration value="ERO-Observer Organizations"/>
          <xsd:enumeration value="ERO-Protocol"/>
          <xsd:enumeration value="ERO-World Maritime Day"/>
          <xsd:enumeration value="Pollution Prevention"/>
          <xsd:enumeration value="Pollution Preparedness and Response"/>
          <xsd:enumeration value="Ballast Water Management"/>
          <xsd:enumeration value="Biofouling"/>
          <xsd:enumeration value="Anti-fouling systems"/>
          <xsd:enumeration value="IIIS"/>
          <xsd:enumeration value="IIIS-Casualty"/>
          <xsd:enumeration value="IIIS-Casualty-Lessons Learned English"/>
          <xsd:enumeration value="IIIS-Casualty-Lessons Learned French"/>
          <xsd:enumeration value="IIIS-Casualty-Lessons Learned Spanish"/>
          <xsd:enumeration value="IIIS-Casualty-Lessons Learned Incidents"/>
          <xsd:enumeration value="Ship Recycling"/>
          <xsd:enumeration value="Port Reception Facilities"/>
          <xsd:enumeration value="Special Areas under MARPOL"/>
          <xsd:enumeration value="Particularly Sensitive Sea Areas"/>
          <xsd:enumeration value="London Convention and Protocol"/>
          <xsd:enumeration value="Environment-LCLP-TC"/>
          <xsd:enumeration value="Environment-LCLP-EmergingIssues"/>
          <xsd:enumeration value="Environment-LCLP-ScienceDay"/>
          <xsd:enumeration value="Environment-LCLP-Reporting"/>
          <xsd:enumeration value="Environment-LCLP-Publications"/>
          <xsd:enumeration value="Environment-LCLP-NewAndEmergingIssues"/>
          <xsd:enumeration value="GESAMP"/>
          <xsd:enumeration value="Technical Assistance"/>
          <xsd:enumeration value="Cargoes"/>
          <xsd:enumeration value="Cargoes-CargoSecuring"/>
          <xsd:enumeration value="Cargoes-CargoesInBulk"/>
          <xsd:enumeration value="Cargoes-Containers"/>
          <xsd:enumeration value="Cargoes-DangerousGoods"/>
          <xsd:enumeration value="Fire Protection"/>
          <xsd:enumeration value="Fire Protection and Life Saving Appliances"/>
          <xsd:enumeration value="Human Element"/>
          <xsd:enumeration value="HE - VisionPrinciplesGoals"/>
          <xsd:enumeration value="HE - TrainingCertification"/>
          <xsd:enumeration value="HE - Go To Sea"/>
          <xsd:enumeration value="HE - ConventionsCodesGuidelines"/>
          <xsd:enumeration value="HE - Safety Management"/>
          <xsd:enumeration value="HE - Safety Culture"/>
          <xsd:enumeration value="Implementation"/>
          <xsd:enumeration value="Legal"/>
          <xsd:enumeration value="Legal - HNS Convention"/>
          <xsd:enumeration value="Legal - Joint IMO/ILO Work"/>
          <xsd:enumeration value="Legal - IMLIWMUSYMPOSIUM"/>
          <xsd:enumeration value="Navigation"/>
          <xsd:enumeration value="Partnerships and Projects"/>
          <xsd:enumeration value="Partnerships and Projects-Ship Recycling"/>
          <xsd:enumeration value="Radio Communications"/>
          <xsd:enumeration value="Radio Communications-Search and Rescue"/>
          <xsd:enumeration value="Safety"/>
          <xsd:enumeration value="Safety Regulations"/>
          <xsd:enumeration value="Safety Topics"/>
          <xsd:enumeration value="Safety Fishing Vessels"/>
          <xsd:enumeration value="Ship Design"/>
          <xsd:enumeration value="Stability Subdivision"/>
          <xsd:enumeration value="Facilitation"/>
          <xsd:enumeration value="Facilitation-Electronic Business"/>
          <xsd:enumeration value="Facilitation-FAL Convention"/>
          <xsd:enumeration value="Facilitation-FAL Events"/>
          <xsd:enumeration value="Facilitation-FAL Forms &amp; Certificates"/>
          <xsd:enumeration value="Facilitation-FAL Guidance"/>
          <xsd:enumeration value="Facilitation-FAQ"/>
          <xsd:enumeration value="Facilitation-Illcit Wildlife Trade"/>
          <xsd:enumeration value="Facilitation-ILO Code"/>
          <xsd:enumeration value="Facilitation-Latest Developments"/>
          <xsd:enumeration value="Facilitation-Stowaways"/>
          <xsd:enumeration value="Facilitation-Unsafe mixed migration by sea"/>
          <xsd:enumeration value="Assistance &amp; Training"/>
          <xsd:enumeration value="Djibouti Code of Conduct"/>
          <xsd:enumeration value="Piracy"/>
          <xsd:enumeration value="Documents"/>
          <xsd:enumeration value="West and Central Africa"/>
          <xsd:enumeration value="Guide Maritime Security"/>
          <xsd:enumeration value="Security-Guidance"/>
          <xsd:enumeration value="Piracy-Guidance"/>
          <xsd:enumeration value="Piracy-Reports"/>
          <xsd:enumeration value="Security"/>
          <xsd:enumeration value="security-Instruments"/>
          <xsd:enumeration value="TC-Africa"/>
          <xsd:enumeration value="TC-Asia &amp; Pacific"/>
          <xsd:enumeration value="TC-Director's Office"/>
          <xsd:enumeration value="TC-GMTI"/>
          <xsd:enumeration value="TC-Latin America &amp; Caribbean"/>
          <xsd:enumeration value="TC-PMMTP"/>
          <xsd:enumeration value="TC-WAEE"/>
        </xsd:restriction>
      </xsd:simpleType>
    </xsd:element>
    <xsd:element name="_internet_OW_DocSubject" ma:index="13" nillable="true" ma:displayName="OW Document Subject Matter" ma:format="Dropdown" ma:internalName="_internet_OW_DocSubject">
      <xsd:simpleType>
        <xsd:restriction base="dms:Choice">
          <xsd:enumeration value="envigation"/>
          <xsd:enumeration value="LRIT"/>
          <xsd:enumeration value="MAS"/>
          <xsd:enumeration value="Ship Routing"/>
          <xsd:enumeration value="OurWork-Financial Statements"/>
          <xsd:enumeration value="OurWork-Financial StatementsSummary"/>
          <xsd:enumeration value="OurWork-Internal Oversight and Ethics"/>
        </xsd:restriction>
      </xsd:simpleType>
    </xsd:element>
    <xsd:element name="_internet_IMODocs_Subject" ma:index="14" nillable="true" ma:displayName="IMODocs OW Subject" ma:internalName="_internet_IMODocs_Subjec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6885c4-ec36-44a8-bf46-81d7017d24e8" elementFormDefault="qualified">
    <xsd:import namespace="http://schemas.microsoft.com/office/2006/documentManagement/types"/>
    <xsd:import namespace="http://schemas.microsoft.com/office/infopath/2007/PartnerControls"/>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OSummary xmlns="98fe26f0-1c7a-4e3c-b1ce-54d5981ad926" xsi:nil="true"/>
    <_internet_IMODocs_Subject xmlns="98fe26f0-1c7a-4e3c-b1ce-54d5981ad926" xsi:nil="true"/>
    <IMODate xmlns="98fe26f0-1c7a-4e3c-b1ce-54d5981ad926" xsi:nil="true"/>
    <PublishingRollupImage xmlns="http://schemas.microsoft.com/sharepoint/v3" xsi:nil="true"/>
    <IMOLink xmlns="98fe26f0-1c7a-4e3c-b1ce-54d5981ad926" xsi:nil="true"/>
    <_internet_OW_DocSubject xmlns="98fe26f0-1c7a-4e3c-b1ce-54d5981ad926" xsi:nil="true"/>
    <_intranet_ow_DocumentType xmlns="98fe26f0-1c7a-4e3c-b1ce-54d5981ad926">Legal</_intranet_ow_DocumentType>
  </documentManagement>
</p:properties>
</file>

<file path=customXml/itemProps1.xml><?xml version="1.0" encoding="utf-8"?>
<ds:datastoreItem xmlns:ds="http://schemas.openxmlformats.org/officeDocument/2006/customXml" ds:itemID="{C290D508-8691-4A15-9EBD-4F2B45CF1385}"/>
</file>

<file path=customXml/itemProps2.xml><?xml version="1.0" encoding="utf-8"?>
<ds:datastoreItem xmlns:ds="http://schemas.openxmlformats.org/officeDocument/2006/customXml" ds:itemID="{9D868744-A9A6-4D01-9395-1E22D591F25A}"/>
</file>

<file path=customXml/itemProps3.xml><?xml version="1.0" encoding="utf-8"?>
<ds:datastoreItem xmlns:ds="http://schemas.openxmlformats.org/officeDocument/2006/customXml" ds:itemID="{C6A8C31D-75F3-45BF-9E04-18658C7A6500}"/>
</file>

<file path=docProps/app.xml><?xml version="1.0" encoding="utf-8"?>
<Properties xmlns="http://schemas.openxmlformats.org/officeDocument/2006/extended-properties" xmlns:vt="http://schemas.openxmlformats.org/officeDocument/2006/docPropsVTypes">
  <Template/>
  <TotalTime>12544</TotalTime>
  <Pages>22</Pages>
  <Words>1781</Words>
  <Application>Microsoft Office PowerPoint</Application>
  <PresentationFormat>On-screen Show (4:3)</PresentationFormat>
  <Paragraphs>180</Paragraphs>
  <Slides>26</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Arial Black</vt:lpstr>
      <vt:lpstr>Courier New</vt:lpstr>
      <vt:lpstr>Helvetica</vt:lpstr>
      <vt:lpstr>Tahoma</vt:lpstr>
      <vt:lpstr>Times New Roman</vt:lpstr>
      <vt:lpstr>IMO Master v.2</vt:lpstr>
      <vt:lpstr>2_Office Theme</vt:lpstr>
      <vt:lpstr>Update on the UN conference on marine biodiversity of areas beyond national jurisdiction (BBNJ)</vt:lpstr>
      <vt:lpstr>Background</vt:lpstr>
      <vt:lpstr>Background, continued</vt:lpstr>
      <vt:lpstr>Background, continued </vt:lpstr>
      <vt:lpstr>Summary of the first two sessions of the IGC</vt:lpstr>
      <vt:lpstr>Area Based Management Tools under the BBNJ instrument</vt:lpstr>
      <vt:lpstr>Area Based Management Tools, continued</vt:lpstr>
      <vt:lpstr>Relevance of the BBNJ instrument for IMO – ABMT cont.</vt:lpstr>
      <vt:lpstr>Environmental Impact Assessments</vt:lpstr>
      <vt:lpstr>Environmental Impact Assessments, continued</vt:lpstr>
      <vt:lpstr>Environmental Impact Assessments, continued</vt:lpstr>
      <vt:lpstr>Environmental Impact Assessments, continued</vt:lpstr>
      <vt:lpstr>Capacity building and the transfer of marine technology</vt:lpstr>
      <vt:lpstr>Relevance of the BBNJ instrument for IMO – capacity building</vt:lpstr>
      <vt:lpstr>CB&amp;TMT – modalities</vt:lpstr>
      <vt:lpstr>CT&amp;TMT - funding</vt:lpstr>
      <vt:lpstr>General principles and approaches</vt:lpstr>
      <vt:lpstr>General principles and approaches cont.</vt:lpstr>
      <vt:lpstr>General principles and approaches cont.</vt:lpstr>
      <vt:lpstr>Institutional arrangements - secretariat</vt:lpstr>
      <vt:lpstr>Institutional arrangements – decision making body</vt:lpstr>
      <vt:lpstr>Treaty law</vt:lpstr>
      <vt:lpstr>IMO Secretariat approach to the IGC</vt:lpstr>
      <vt:lpstr>Next steps</vt:lpstr>
      <vt:lpstr>Next steps, continued</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 information session BBNJ - 21-06-19</dc:title>
  <dc:creator>Mark Combe</dc:creator>
  <cp:lastModifiedBy>Dorota Lost-Sieminska</cp:lastModifiedBy>
  <cp:revision>596</cp:revision>
  <cp:lastPrinted>1999-04-12T12:53:02Z</cp:lastPrinted>
  <dcterms:created xsi:type="dcterms:W3CDTF">2012-12-14T17:11:54Z</dcterms:created>
  <dcterms:modified xsi:type="dcterms:W3CDTF">2019-06-25T09:15:32Z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0x01010066C161E685339642A308FDE7C0B0786A0600728C43DC65263844904F79ACCED43CFA</vt:lpwstr>
  </property>
</Properties>
</file>